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2"/>
  </p:notesMasterIdLst>
  <p:sldIdLst>
    <p:sldId id="256" r:id="rId2"/>
    <p:sldId id="325" r:id="rId3"/>
    <p:sldId id="265" r:id="rId4"/>
    <p:sldId id="321" r:id="rId5"/>
    <p:sldId id="322" r:id="rId6"/>
    <p:sldId id="323" r:id="rId7"/>
    <p:sldId id="324" r:id="rId8"/>
    <p:sldId id="326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327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7" r:id="rId27"/>
    <p:sldId id="288" r:id="rId28"/>
    <p:sldId id="328" r:id="rId29"/>
    <p:sldId id="329" r:id="rId30"/>
    <p:sldId id="330" r:id="rId31"/>
    <p:sldId id="289" r:id="rId32"/>
    <p:sldId id="290" r:id="rId33"/>
    <p:sldId id="291" r:id="rId34"/>
    <p:sldId id="292" r:id="rId35"/>
    <p:sldId id="293" r:id="rId36"/>
    <p:sldId id="294" r:id="rId37"/>
    <p:sldId id="295" r:id="rId38"/>
    <p:sldId id="296" r:id="rId39"/>
    <p:sldId id="297" r:id="rId40"/>
    <p:sldId id="298" r:id="rId41"/>
    <p:sldId id="299" r:id="rId42"/>
    <p:sldId id="300" r:id="rId43"/>
    <p:sldId id="301" r:id="rId44"/>
    <p:sldId id="302" r:id="rId45"/>
    <p:sldId id="303" r:id="rId46"/>
    <p:sldId id="304" r:id="rId47"/>
    <p:sldId id="305" r:id="rId48"/>
    <p:sldId id="306" r:id="rId49"/>
    <p:sldId id="307" r:id="rId50"/>
    <p:sldId id="308" r:id="rId51"/>
    <p:sldId id="309" r:id="rId52"/>
    <p:sldId id="310" r:id="rId53"/>
    <p:sldId id="311" r:id="rId54"/>
    <p:sldId id="312" r:id="rId55"/>
    <p:sldId id="313" r:id="rId56"/>
    <p:sldId id="314" r:id="rId57"/>
    <p:sldId id="315" r:id="rId58"/>
    <p:sldId id="316" r:id="rId59"/>
    <p:sldId id="318" r:id="rId60"/>
    <p:sldId id="320" r:id="rId61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1pPr>
    <a:lvl2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2pPr>
    <a:lvl3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3pPr>
    <a:lvl4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4pPr>
    <a:lvl5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5pPr>
    <a:lvl6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6pPr>
    <a:lvl7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7pPr>
    <a:lvl8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8pPr>
    <a:lvl9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76BA"/>
          </a:solidFill>
        </a:fill>
      </a:tcStyle>
    </a:firstCol>
    <a:lastRow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4D80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FFF"/>
          </a:solidFill>
        </a:fill>
      </a:tcStyle>
    </a:wholeTbl>
    <a:band2H>
      <a:tcTxStyle/>
      <a:tcStyle>
        <a:tcBdr/>
        <a:fill>
          <a:solidFill>
            <a:srgbClr val="E6F0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1F0CC"/>
          </a:solidFill>
        </a:fill>
      </a:tcStyle>
    </a:wholeTbl>
    <a:band2H>
      <a:tcTxStyle/>
      <a:tcStyle>
        <a:tcBdr/>
        <a:fill>
          <a:solidFill>
            <a:srgbClr val="EAF8E7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9D1E1"/>
          </a:solidFill>
        </a:fill>
      </a:tcStyle>
    </a:wholeTbl>
    <a:band2H>
      <a:tcTxStyle/>
      <a:tcStyle>
        <a:tcBdr/>
        <a:fill>
          <a:solidFill>
            <a:srgbClr val="FCE9F0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376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9" name="Shape 13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113104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3641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Заголовок и пун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Текст заголовка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Текст заголовка</a:t>
            </a:r>
          </a:p>
        </p:txBody>
      </p:sp>
      <p:sp>
        <p:nvSpPr>
          <p:cNvPr id="33" name="Уровень текста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34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Пуст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</p:spPr>
        <p:txBody>
          <a:bodyPr anchor="b"/>
          <a:lstStyle>
            <a:lvl1pPr algn="ctr"/>
          </a:lstStyle>
          <a:p>
            <a:r>
              <a:t>Текст заголовка</a:t>
            </a:r>
          </a:p>
        </p:txBody>
      </p:sp>
      <p:sp>
        <p:nvSpPr>
          <p:cNvPr id="123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bg object 16"/>
          <p:cNvSpPr/>
          <p:nvPr/>
        </p:nvSpPr>
        <p:spPr>
          <a:xfrm>
            <a:off x="-1" y="0"/>
            <a:ext cx="24377906" cy="13716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tIns="91439" bIns="91439"/>
          <a:lstStyle/>
          <a:p>
            <a:pPr algn="l" defTabSz="1828800">
              <a:defRPr sz="3600" b="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31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1371600" y="5334000"/>
            <a:ext cx="14986656" cy="3867150"/>
          </a:xfrm>
          <a:prstGeom prst="rect">
            <a:avLst/>
          </a:prstGeom>
        </p:spPr>
        <p:txBody>
          <a:bodyPr lIns="0" tIns="0" rIns="0" bIns="0" anchor="ctr"/>
          <a:lstStyle>
            <a:lvl1pPr defTabSz="1828800">
              <a:defRPr sz="13200">
                <a:latin typeface="SBSansDisplay-Light"/>
                <a:ea typeface="SBSansDisplay-Light"/>
                <a:cs typeface="SBSansDisplay-Light"/>
                <a:sym typeface="SBSansDisplay-Light"/>
              </a:defRPr>
            </a:lvl1pPr>
          </a:lstStyle>
          <a:p>
            <a:r>
              <a:t>Текст заголовка</a:t>
            </a:r>
          </a:p>
        </p:txBody>
      </p:sp>
      <p:sp>
        <p:nvSpPr>
          <p:cNvPr id="132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1785600" y="12344400"/>
            <a:ext cx="5689600" cy="736601"/>
          </a:xfrm>
          <a:prstGeom prst="rect">
            <a:avLst/>
          </a:prstGeom>
        </p:spPr>
        <p:txBody>
          <a:bodyPr lIns="91439" tIns="91439" rIns="91439" bIns="91439" anchor="ctr"/>
          <a:lstStyle>
            <a:lvl1pPr algn="r" defTabSz="1828800"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bg_light.png" descr="bg_ligh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" y="4415"/>
            <a:ext cx="24384003" cy="5346942"/>
          </a:xfrm>
          <a:prstGeom prst="rect">
            <a:avLst/>
          </a:prstGeom>
          <a:ln w="12700">
            <a:miter lim="400000"/>
          </a:ln>
        </p:spPr>
      </p:pic>
      <p:pic>
        <p:nvPicPr>
          <p:cNvPr id="12" name="sber_university_logo.png" descr="sber_university_log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000" y="1016000"/>
            <a:ext cx="7378700" cy="1498600"/>
          </a:xfrm>
          <a:prstGeom prst="rect">
            <a:avLst/>
          </a:prstGeom>
          <a:ln w="12700">
            <a:miter lim="400000"/>
          </a:ln>
        </p:spPr>
      </p:pic>
      <p:sp>
        <p:nvSpPr>
          <p:cNvPr id="13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1392000" y="3458497"/>
            <a:ext cx="21600000" cy="4320001"/>
          </a:xfrm>
          <a:prstGeom prst="rect">
            <a:avLst/>
          </a:prstGeom>
        </p:spPr>
        <p:txBody>
          <a:bodyPr anchor="b"/>
          <a:lstStyle/>
          <a:p>
            <a:r>
              <a:t>Текст заголовка</a:t>
            </a:r>
          </a:p>
        </p:txBody>
      </p:sp>
      <p:sp>
        <p:nvSpPr>
          <p:cNvPr id="14" name="Уровень текста 1…"/>
          <p:cNvSpPr txBox="1">
            <a:spLocks noGrp="1"/>
          </p:cNvSpPr>
          <p:nvPr>
            <p:ph type="body" sz="half" idx="1"/>
          </p:nvPr>
        </p:nvSpPr>
        <p:spPr>
          <a:xfrm>
            <a:off x="1392000" y="8056491"/>
            <a:ext cx="21600000" cy="3600001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None/>
            </a:lvl1pPr>
            <a:lvl2pPr marL="0" indent="0">
              <a:spcBef>
                <a:spcPts val="0"/>
              </a:spcBef>
              <a:buSzTx/>
              <a:buNone/>
            </a:lvl2pPr>
            <a:lvl3pPr marL="0" indent="0">
              <a:spcBef>
                <a:spcPts val="0"/>
              </a:spcBef>
              <a:buSzTx/>
              <a:buNone/>
            </a:lvl3pPr>
            <a:lvl4pPr marL="0" indent="0">
              <a:spcBef>
                <a:spcPts val="0"/>
              </a:spcBef>
              <a:buSzTx/>
              <a:buNone/>
            </a:lvl4pPr>
            <a:lvl5pPr marL="0" indent="0">
              <a:spcBef>
                <a:spcPts val="0"/>
              </a:spcBef>
              <a:buSzTx/>
              <a:buNone/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5" name="TextBox 6"/>
          <p:cNvSpPr txBox="1"/>
          <p:nvPr/>
        </p:nvSpPr>
        <p:spPr>
          <a:xfrm>
            <a:off x="1269999" y="2709549"/>
            <a:ext cx="7847736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l">
              <a:defRPr>
                <a:solidFill>
                  <a:srgbClr val="70AD47"/>
                </a:solidFill>
              </a:defRPr>
            </a:lvl1pPr>
          </a:lstStyle>
          <a:p>
            <a:r>
              <a:t>Перезапуск DS</a:t>
            </a:r>
          </a:p>
        </p:txBody>
      </p:sp>
      <p:sp>
        <p:nvSpPr>
          <p:cNvPr id="16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04646079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Заголовок, пункты и 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Изображение"/>
          <p:cNvSpPr>
            <a:spLocks noGrp="1"/>
          </p:cNvSpPr>
          <p:nvPr>
            <p:ph type="pic" sz="half" idx="13"/>
          </p:nvPr>
        </p:nvSpPr>
        <p:spPr>
          <a:xfrm>
            <a:off x="12412268" y="3512125"/>
            <a:ext cx="10821804" cy="893387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42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1269999" y="1016000"/>
            <a:ext cx="21964074" cy="2286000"/>
          </a:xfrm>
          <a:prstGeom prst="rect">
            <a:avLst/>
          </a:prstGeom>
        </p:spPr>
        <p:txBody>
          <a:bodyPr/>
          <a:lstStyle/>
          <a:p>
            <a:r>
              <a:t>Текст заголовка</a:t>
            </a:r>
          </a:p>
        </p:txBody>
      </p:sp>
      <p:sp>
        <p:nvSpPr>
          <p:cNvPr id="43" name="Уровень текста 1…"/>
          <p:cNvSpPr txBox="1">
            <a:spLocks noGrp="1"/>
          </p:cNvSpPr>
          <p:nvPr>
            <p:ph type="body" sz="half" idx="1"/>
          </p:nvPr>
        </p:nvSpPr>
        <p:spPr>
          <a:xfrm>
            <a:off x="1270000" y="3512125"/>
            <a:ext cx="10701733" cy="8933875"/>
          </a:xfrm>
          <a:prstGeom prst="rect">
            <a:avLst/>
          </a:prstGeom>
        </p:spPr>
        <p:txBody>
          <a:bodyPr/>
          <a:lstStyle>
            <a:lvl1pPr marL="558800" indent="-558800"/>
            <a:lvl2pPr marL="1117600" indent="-558800"/>
            <a:lvl3pPr marL="1676400" indent="-558800"/>
            <a:lvl4pPr marL="2235200" indent="-558800"/>
            <a:lvl5pPr marL="2794000" indent="-558800"/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44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Фото — горизонтальн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Изображение"/>
          <p:cNvSpPr>
            <a:spLocks noGrp="1"/>
          </p:cNvSpPr>
          <p:nvPr>
            <p:ph type="pic" idx="13"/>
          </p:nvPr>
        </p:nvSpPr>
        <p:spPr>
          <a:xfrm>
            <a:off x="3124200" y="997526"/>
            <a:ext cx="18135600" cy="7793184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52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1270000" y="9138228"/>
            <a:ext cx="21844000" cy="1587501"/>
          </a:xfrm>
          <a:prstGeom prst="rect">
            <a:avLst/>
          </a:prstGeom>
        </p:spPr>
        <p:txBody>
          <a:bodyPr anchor="ctr"/>
          <a:lstStyle>
            <a:lvl1pPr algn="ctr"/>
          </a:lstStyle>
          <a:p>
            <a:r>
              <a:t>Текст заголовка</a:t>
            </a:r>
          </a:p>
        </p:txBody>
      </p:sp>
      <p:sp>
        <p:nvSpPr>
          <p:cNvPr id="53" name="Уровень текста 1…"/>
          <p:cNvSpPr txBox="1">
            <a:spLocks noGrp="1"/>
          </p:cNvSpPr>
          <p:nvPr>
            <p:ph type="body" sz="quarter" idx="1"/>
          </p:nvPr>
        </p:nvSpPr>
        <p:spPr>
          <a:xfrm>
            <a:off x="1270000" y="11073247"/>
            <a:ext cx="21844000" cy="1956954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SzTx/>
              <a:buNone/>
            </a:lvl1pPr>
            <a:lvl2pPr marL="0" indent="0" algn="ctr">
              <a:spcBef>
                <a:spcPts val="0"/>
              </a:spcBef>
              <a:buSzTx/>
              <a:buNone/>
            </a:lvl2pPr>
            <a:lvl3pPr marL="0" indent="0" algn="ctr">
              <a:spcBef>
                <a:spcPts val="0"/>
              </a:spcBef>
              <a:buSzTx/>
              <a:buNone/>
            </a:lvl3pPr>
            <a:lvl4pPr marL="0" indent="0" algn="ctr">
              <a:spcBef>
                <a:spcPts val="0"/>
              </a:spcBef>
              <a:buSzTx/>
              <a:buNone/>
            </a:lvl4pPr>
            <a:lvl5pPr marL="0" indent="0" algn="ctr">
              <a:spcBef>
                <a:spcPts val="0"/>
              </a:spcBef>
              <a:buSzTx/>
              <a:buNone/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54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Фото — вертикальн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Изображение"/>
          <p:cNvSpPr>
            <a:spLocks noGrp="1"/>
          </p:cNvSpPr>
          <p:nvPr>
            <p:ph type="pic" sz="half" idx="13"/>
          </p:nvPr>
        </p:nvSpPr>
        <p:spPr>
          <a:xfrm>
            <a:off x="12412268" y="952500"/>
            <a:ext cx="10669614" cy="11303001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2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1651000" y="952500"/>
            <a:ext cx="10223500" cy="5365173"/>
          </a:xfrm>
          <a:prstGeom prst="rect">
            <a:avLst/>
          </a:prstGeom>
        </p:spPr>
        <p:txBody>
          <a:bodyPr anchor="b"/>
          <a:lstStyle>
            <a:lvl1pPr algn="ctr"/>
          </a:lstStyle>
          <a:p>
            <a:r>
              <a:t>Текст заголовка</a:t>
            </a:r>
          </a:p>
        </p:txBody>
      </p:sp>
      <p:sp>
        <p:nvSpPr>
          <p:cNvPr id="63" name="Уровень текста 1…"/>
          <p:cNvSpPr txBox="1">
            <a:spLocks noGrp="1"/>
          </p:cNvSpPr>
          <p:nvPr>
            <p:ph type="body" sz="quarter" idx="1"/>
          </p:nvPr>
        </p:nvSpPr>
        <p:spPr>
          <a:xfrm>
            <a:off x="1651000" y="6527800"/>
            <a:ext cx="10223500" cy="572770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SzTx/>
              <a:buNone/>
            </a:lvl1pPr>
            <a:lvl2pPr marL="0" indent="0" algn="ctr">
              <a:spcBef>
                <a:spcPts val="0"/>
              </a:spcBef>
              <a:buSzTx/>
              <a:buNone/>
            </a:lvl2pPr>
            <a:lvl3pPr marL="0" indent="0" algn="ctr">
              <a:spcBef>
                <a:spcPts val="0"/>
              </a:spcBef>
              <a:buSzTx/>
              <a:buNone/>
            </a:lvl3pPr>
            <a:lvl4pPr marL="0" indent="0" algn="ctr">
              <a:spcBef>
                <a:spcPts val="0"/>
              </a:spcBef>
              <a:buSzTx/>
              <a:buNone/>
            </a:lvl4pPr>
            <a:lvl5pPr marL="0" indent="0" algn="ctr">
              <a:spcBef>
                <a:spcPts val="0"/>
              </a:spcBef>
              <a:buSzTx/>
              <a:buNone/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64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Заголовок — сверх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Текст заголовка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ctr"/>
          <a:lstStyle/>
          <a:p>
            <a:r>
              <a:t>Текст заголовка</a:t>
            </a:r>
          </a:p>
        </p:txBody>
      </p:sp>
      <p:sp>
        <p:nvSpPr>
          <p:cNvPr id="72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Пун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bg_light.png" descr="bg_ligh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" y="0"/>
            <a:ext cx="24384000" cy="5346942"/>
          </a:xfrm>
          <a:prstGeom prst="rect">
            <a:avLst/>
          </a:prstGeom>
          <a:ln w="12700">
            <a:miter lim="400000"/>
          </a:ln>
        </p:spPr>
      </p:pic>
      <p:sp>
        <p:nvSpPr>
          <p:cNvPr id="80" name="Уровень текста 1…"/>
          <p:cNvSpPr txBox="1">
            <a:spLocks noGrp="1"/>
          </p:cNvSpPr>
          <p:nvPr>
            <p:ph type="body" idx="1"/>
          </p:nvPr>
        </p:nvSpPr>
        <p:spPr>
          <a:xfrm>
            <a:off x="1270000" y="1778000"/>
            <a:ext cx="21844000" cy="10160000"/>
          </a:xfrm>
          <a:prstGeom prst="rect">
            <a:avLst/>
          </a:prstGeom>
        </p:spPr>
        <p:txBody>
          <a:bodyPr/>
          <a:lstStyle>
            <a:lvl1pPr marL="555623" indent="-555623">
              <a:buSzPct val="100000"/>
            </a:lvl1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81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Фото (3 шт.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Изображение"/>
          <p:cNvSpPr>
            <a:spLocks noGrp="1"/>
          </p:cNvSpPr>
          <p:nvPr>
            <p:ph type="pic" sz="quarter" idx="13"/>
          </p:nvPr>
        </p:nvSpPr>
        <p:spPr>
          <a:xfrm>
            <a:off x="15290800" y="7035800"/>
            <a:ext cx="8331200" cy="56007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9" name="Изображение"/>
          <p:cNvSpPr>
            <a:spLocks noGrp="1"/>
          </p:cNvSpPr>
          <p:nvPr>
            <p:ph type="pic" sz="quarter" idx="14"/>
          </p:nvPr>
        </p:nvSpPr>
        <p:spPr>
          <a:xfrm>
            <a:off x="15290800" y="1130300"/>
            <a:ext cx="8331200" cy="5554134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90" name="Изображение"/>
          <p:cNvSpPr>
            <a:spLocks noGrp="1"/>
          </p:cNvSpPr>
          <p:nvPr>
            <p:ph type="pic" idx="15"/>
          </p:nvPr>
        </p:nvSpPr>
        <p:spPr>
          <a:xfrm>
            <a:off x="1371600" y="1130300"/>
            <a:ext cx="13445837" cy="114681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91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1965381" y="13081000"/>
            <a:ext cx="453238" cy="461059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Цита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Уровень текста 1…"/>
          <p:cNvSpPr txBox="1">
            <a:spLocks noGrp="1"/>
          </p:cNvSpPr>
          <p:nvPr>
            <p:ph type="body" sz="quarter" idx="1"/>
          </p:nvPr>
        </p:nvSpPr>
        <p:spPr>
          <a:xfrm>
            <a:off x="1270000" y="8953500"/>
            <a:ext cx="21844002" cy="77470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SzTx/>
              <a:buNone/>
              <a:defRPr i="1"/>
            </a:lvl1pPr>
            <a:lvl2pPr algn="ctr">
              <a:spcBef>
                <a:spcPts val="0"/>
              </a:spcBef>
              <a:defRPr i="1"/>
            </a:lvl2pPr>
            <a:lvl3pPr algn="ctr">
              <a:spcBef>
                <a:spcPts val="0"/>
              </a:spcBef>
              <a:defRPr i="1"/>
            </a:lvl3pPr>
            <a:lvl4pPr algn="ctr">
              <a:spcBef>
                <a:spcPts val="0"/>
              </a:spcBef>
              <a:defRPr i="1"/>
            </a:lvl4pPr>
            <a:lvl5pPr algn="ctr">
              <a:spcBef>
                <a:spcPts val="0"/>
              </a:spcBef>
              <a:defRPr i="1"/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99" name="«Место ввода цитаты»."/>
          <p:cNvSpPr txBox="1">
            <a:spLocks noGrp="1"/>
          </p:cNvSpPr>
          <p:nvPr>
            <p:ph type="body" sz="quarter" idx="13"/>
          </p:nvPr>
        </p:nvSpPr>
        <p:spPr>
          <a:xfrm>
            <a:off x="1270000" y="5765798"/>
            <a:ext cx="21844000" cy="1447802"/>
          </a:xfrm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None/>
              <a:defRPr sz="8800"/>
            </a:pPr>
            <a:endParaRPr/>
          </a:p>
        </p:txBody>
      </p:sp>
      <p:sp>
        <p:nvSpPr>
          <p:cNvPr id="100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Изображение"/>
          <p:cNvSpPr>
            <a:spLocks noGrp="1"/>
          </p:cNvSpPr>
          <p:nvPr>
            <p:ph type="pic" idx="13"/>
          </p:nvPr>
        </p:nvSpPr>
        <p:spPr>
          <a:xfrm>
            <a:off x="0" y="1"/>
            <a:ext cx="24384000" cy="13716001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08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5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1270000" y="1016000"/>
            <a:ext cx="21844000" cy="228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/>
          <a:p>
            <a:r>
              <a:t>Текст заголовка</a:t>
            </a:r>
          </a:p>
        </p:txBody>
      </p:sp>
      <p:sp>
        <p:nvSpPr>
          <p:cNvPr id="3" name="Уровень текста 1…"/>
          <p:cNvSpPr txBox="1">
            <a:spLocks noGrp="1"/>
          </p:cNvSpPr>
          <p:nvPr>
            <p:ph type="body" idx="1"/>
          </p:nvPr>
        </p:nvSpPr>
        <p:spPr>
          <a:xfrm>
            <a:off x="1270000" y="3149600"/>
            <a:ext cx="21844000" cy="929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/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4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  <p:sldLayoutId id="2147483663" r:id="rId13"/>
  </p:sldLayoutIdLst>
  <p:transition spd="med"/>
  <p:txStyles>
    <p:titleStyle>
      <a:lvl1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800" b="0" i="0" u="none" strike="noStrike" cap="none" spc="0" baseline="0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1pPr>
      <a:lvl2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800" b="0" i="0" u="none" strike="noStrike" cap="none" spc="0" baseline="0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2pPr>
      <a:lvl3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800" b="0" i="0" u="none" strike="noStrike" cap="none" spc="0" baseline="0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3pPr>
      <a:lvl4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800" b="0" i="0" u="none" strike="noStrike" cap="none" spc="0" baseline="0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4pPr>
      <a:lvl5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800" b="0" i="0" u="none" strike="noStrike" cap="none" spc="0" baseline="0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5pPr>
      <a:lvl6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800" b="0" i="0" u="none" strike="noStrike" cap="none" spc="0" baseline="0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6pPr>
      <a:lvl7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800" b="0" i="0" u="none" strike="noStrike" cap="none" spc="0" baseline="0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7pPr>
      <a:lvl8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800" b="0" i="0" u="none" strike="noStrike" cap="none" spc="0" baseline="0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8pPr>
      <a:lvl9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800" b="0" i="0" u="none" strike="noStrike" cap="none" spc="0" baseline="0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9pPr>
    </p:titleStyle>
    <p:bodyStyle>
      <a:lvl1pPr marL="634998" marR="0" indent="-634998" algn="l" defTabSz="825500" rtl="0" latinLnBrk="0">
        <a:lnSpc>
          <a:spcPct val="100000"/>
        </a:lnSpc>
        <a:spcBef>
          <a:spcPts val="1600"/>
        </a:spcBef>
        <a:spcAft>
          <a:spcPts val="0"/>
        </a:spcAft>
        <a:buClrTx/>
        <a:buSzPct val="125000"/>
        <a:buFontTx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1pPr>
      <a:lvl2pPr marL="1217082" marR="0" indent="-582082" algn="l" defTabSz="825500" rtl="0" latinLnBrk="0">
        <a:lnSpc>
          <a:spcPct val="100000"/>
        </a:lnSpc>
        <a:spcBef>
          <a:spcPts val="1600"/>
        </a:spcBef>
        <a:spcAft>
          <a:spcPts val="0"/>
        </a:spcAft>
        <a:buClrTx/>
        <a:buSzPct val="125000"/>
        <a:buFontTx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2pPr>
      <a:lvl3pPr marL="1852083" marR="0" indent="-582082" algn="l" defTabSz="825500" rtl="0" latinLnBrk="0">
        <a:lnSpc>
          <a:spcPct val="100000"/>
        </a:lnSpc>
        <a:spcBef>
          <a:spcPts val="1600"/>
        </a:spcBef>
        <a:spcAft>
          <a:spcPts val="0"/>
        </a:spcAft>
        <a:buClrTx/>
        <a:buSzPct val="125000"/>
        <a:buFontTx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3pPr>
      <a:lvl4pPr marL="2487083" marR="0" indent="-582083" algn="l" defTabSz="825500" rtl="0" latinLnBrk="0">
        <a:lnSpc>
          <a:spcPct val="100000"/>
        </a:lnSpc>
        <a:spcBef>
          <a:spcPts val="1600"/>
        </a:spcBef>
        <a:spcAft>
          <a:spcPts val="0"/>
        </a:spcAft>
        <a:buClrTx/>
        <a:buSzPct val="125000"/>
        <a:buFontTx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4pPr>
      <a:lvl5pPr marL="3122083" marR="0" indent="-582083" algn="l" defTabSz="825500" rtl="0" latinLnBrk="0">
        <a:lnSpc>
          <a:spcPct val="100000"/>
        </a:lnSpc>
        <a:spcBef>
          <a:spcPts val="1600"/>
        </a:spcBef>
        <a:spcAft>
          <a:spcPts val="0"/>
        </a:spcAft>
        <a:buClrTx/>
        <a:buSzPct val="125000"/>
        <a:buFontTx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5pPr>
      <a:lvl6pPr marL="3757083" marR="0" indent="-582083" algn="l" defTabSz="825500" rtl="0" latinLnBrk="0">
        <a:lnSpc>
          <a:spcPct val="100000"/>
        </a:lnSpc>
        <a:spcBef>
          <a:spcPts val="1600"/>
        </a:spcBef>
        <a:spcAft>
          <a:spcPts val="0"/>
        </a:spcAft>
        <a:buClrTx/>
        <a:buSzPct val="125000"/>
        <a:buFontTx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6pPr>
      <a:lvl7pPr marL="4392083" marR="0" indent="-582083" algn="l" defTabSz="825500" rtl="0" latinLnBrk="0">
        <a:lnSpc>
          <a:spcPct val="100000"/>
        </a:lnSpc>
        <a:spcBef>
          <a:spcPts val="1600"/>
        </a:spcBef>
        <a:spcAft>
          <a:spcPts val="0"/>
        </a:spcAft>
        <a:buClrTx/>
        <a:buSzPct val="125000"/>
        <a:buFontTx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7pPr>
      <a:lvl8pPr marL="5027083" marR="0" indent="-582083" algn="l" defTabSz="825500" rtl="0" latinLnBrk="0">
        <a:lnSpc>
          <a:spcPct val="100000"/>
        </a:lnSpc>
        <a:spcBef>
          <a:spcPts val="1600"/>
        </a:spcBef>
        <a:spcAft>
          <a:spcPts val="0"/>
        </a:spcAft>
        <a:buClrTx/>
        <a:buSzPct val="125000"/>
        <a:buFontTx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8pPr>
      <a:lvl9pPr marL="5662083" marR="0" indent="-582083" algn="l" defTabSz="825500" rtl="0" latinLnBrk="0">
        <a:lnSpc>
          <a:spcPct val="100000"/>
        </a:lnSpc>
        <a:spcBef>
          <a:spcPts val="1600"/>
        </a:spcBef>
        <a:spcAft>
          <a:spcPts val="0"/>
        </a:spcAft>
        <a:buClrTx/>
        <a:buSzPct val="125000"/>
        <a:buFontTx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Школа Android…"/>
          <p:cNvSpPr txBox="1">
            <a:spLocks noGrp="1"/>
          </p:cNvSpPr>
          <p:nvPr>
            <p:ph type="ctrTitle"/>
          </p:nvPr>
        </p:nvSpPr>
        <p:spPr>
          <a:xfrm>
            <a:off x="1391999" y="3458497"/>
            <a:ext cx="21600002" cy="4320001"/>
          </a:xfrm>
          <a:prstGeom prst="rect">
            <a:avLst/>
          </a:prstGeom>
        </p:spPr>
        <p:txBody>
          <a:bodyPr/>
          <a:lstStyle/>
          <a:p>
            <a:r>
              <a:rPr dirty="0" err="1"/>
              <a:t>Нейронные</a:t>
            </a:r>
            <a:r>
              <a:rPr dirty="0"/>
              <a:t> </a:t>
            </a:r>
            <a:r>
              <a:rPr dirty="0" err="1"/>
              <a:t>сети</a:t>
            </a:r>
            <a:endParaRPr dirty="0"/>
          </a:p>
        </p:txBody>
      </p:sp>
      <p:sp>
        <p:nvSpPr>
          <p:cNvPr id="142" name="Текст 1"/>
          <p:cNvSpPr txBox="1">
            <a:spLocks noGrp="1"/>
          </p:cNvSpPr>
          <p:nvPr>
            <p:ph type="subTitle" sz="half" idx="1"/>
          </p:nvPr>
        </p:nvSpPr>
        <p:spPr>
          <a:xfrm>
            <a:off x="1391999" y="8056491"/>
            <a:ext cx="21600002" cy="3600001"/>
          </a:xfrm>
          <a:prstGeom prst="rect">
            <a:avLst/>
          </a:prstGeom>
        </p:spPr>
        <p:txBody>
          <a:bodyPr/>
          <a:lstStyle/>
          <a:p>
            <a:r>
              <a:rPr lang="ru-RU" dirty="0" err="1"/>
              <a:t>Сверточные</a:t>
            </a:r>
            <a:r>
              <a:rPr lang="ru-RU" dirty="0"/>
              <a:t> сети</a:t>
            </a:r>
            <a:endParaRPr dirty="0"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Android Inc.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BatchNorm</a:t>
            </a:r>
          </a:p>
        </p:txBody>
      </p:sp>
      <p:sp>
        <p:nvSpPr>
          <p:cNvPr id="183" name="Для стабильных градиентов хотим +- схожие распределения весов по слоям…"/>
          <p:cNvSpPr txBox="1"/>
          <p:nvPr/>
        </p:nvSpPr>
        <p:spPr>
          <a:xfrm>
            <a:off x="1270000" y="3149600"/>
            <a:ext cx="21844000" cy="929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/>
          <a:p>
            <a:pPr algn="l" defTabSz="914400">
              <a:lnSpc>
                <a:spcPct val="92000"/>
              </a:lnSpc>
              <a:buClr>
                <a:srgbClr val="595959"/>
              </a:buClr>
              <a:buFont typeface="Arial"/>
              <a:defRPr sz="4000" b="0">
                <a:solidFill>
                  <a:srgbClr val="595959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Для стабильных градиентов хотим +- схожие распределения весов по слоям</a:t>
            </a:r>
          </a:p>
          <a:p>
            <a:pPr algn="l" defTabSz="914400">
              <a:lnSpc>
                <a:spcPct val="92000"/>
              </a:lnSpc>
              <a:spcBef>
                <a:spcPts val="1200"/>
              </a:spcBef>
              <a:buClr>
                <a:srgbClr val="595959"/>
              </a:buClr>
              <a:buFont typeface="Arial"/>
              <a:defRPr sz="4000" b="0">
                <a:solidFill>
                  <a:srgbClr val="595959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Вставляем слой после весов (до активаций)  ((не всегда)), который линейно масштабирует их с предсказуемой средней и стандартных отклонений</a:t>
            </a:r>
          </a:p>
          <a:p>
            <a:pPr algn="l" defTabSz="914400">
              <a:lnSpc>
                <a:spcPct val="92000"/>
              </a:lnSpc>
              <a:spcBef>
                <a:spcPts val="1200"/>
              </a:spcBef>
              <a:buClr>
                <a:srgbClr val="595959"/>
              </a:buClr>
              <a:buFont typeface="Arial"/>
              <a:defRPr sz="4000" b="0">
                <a:solidFill>
                  <a:srgbClr val="595959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Пробуем решить vanishing gradient:</a:t>
            </a:r>
            <a:br/>
            <a:r>
              <a:t>Протекающий сигнал +- предсказуемого</a:t>
            </a:r>
            <a:br/>
            <a:r>
              <a:t>масштаба</a:t>
            </a:r>
          </a:p>
          <a:p>
            <a:pPr algn="l" defTabSz="914400">
              <a:lnSpc>
                <a:spcPct val="92000"/>
              </a:lnSpc>
              <a:spcBef>
                <a:spcPts val="1200"/>
              </a:spcBef>
              <a:buClr>
                <a:srgbClr val="595959"/>
              </a:buClr>
              <a:buFont typeface="Arial"/>
              <a:defRPr sz="4000" b="0">
                <a:solidFill>
                  <a:srgbClr val="595959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На практике добавляют обучаемый множитель</a:t>
            </a:r>
          </a:p>
          <a:p>
            <a:pPr algn="l" defTabSz="914400">
              <a:lnSpc>
                <a:spcPct val="92000"/>
              </a:lnSpc>
              <a:spcBef>
                <a:spcPts val="1200"/>
              </a:spcBef>
              <a:buClr>
                <a:srgbClr val="595959"/>
              </a:buClr>
              <a:buFont typeface="Arial"/>
              <a:defRPr sz="4000" b="0">
                <a:solidFill>
                  <a:srgbClr val="595959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на смещение и ст. отклонение на </a:t>
            </a:r>
          </a:p>
          <a:p>
            <a:pPr algn="l" defTabSz="914400">
              <a:lnSpc>
                <a:spcPct val="92000"/>
              </a:lnSpc>
              <a:spcBef>
                <a:spcPts val="1200"/>
              </a:spcBef>
              <a:buClr>
                <a:srgbClr val="595959"/>
              </a:buClr>
              <a:buFont typeface="Arial"/>
              <a:defRPr sz="4000" b="0">
                <a:solidFill>
                  <a:srgbClr val="595959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каждый слой т.к. это все дифф. функции</a:t>
            </a:r>
          </a:p>
        </p:txBody>
      </p:sp>
      <p:pic>
        <p:nvPicPr>
          <p:cNvPr id="184" name="Google Shape;558;p76" descr="Google Shape;558;p7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83730" y="6063177"/>
            <a:ext cx="7895147" cy="569211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Android Inc.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BatchNorm</a:t>
            </a:r>
          </a:p>
        </p:txBody>
      </p:sp>
      <p:sp>
        <p:nvSpPr>
          <p:cNvPr id="187" name="Позволяет стабилизировать сети относительно инициализации, стабилизировать и ускорить тренировку…"/>
          <p:cNvSpPr txBox="1"/>
          <p:nvPr/>
        </p:nvSpPr>
        <p:spPr>
          <a:xfrm>
            <a:off x="1270000" y="3149600"/>
            <a:ext cx="21844000" cy="929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/>
          <a:p>
            <a:pPr marL="1217082" lvl="1" indent="-582082" algn="l">
              <a:lnSpc>
                <a:spcPct val="90000"/>
              </a:lnSpc>
              <a:spcBef>
                <a:spcPts val="1600"/>
              </a:spcBef>
              <a:buSzPct val="125000"/>
              <a:buFont typeface="Courier New"/>
              <a:buChar char="o"/>
              <a:defRPr sz="4000" b="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dirty="0" err="1"/>
              <a:t>Позволяет</a:t>
            </a:r>
            <a:r>
              <a:rPr dirty="0"/>
              <a:t> </a:t>
            </a:r>
            <a:r>
              <a:rPr dirty="0" err="1"/>
              <a:t>стабилизировать</a:t>
            </a:r>
            <a:r>
              <a:rPr dirty="0"/>
              <a:t> </a:t>
            </a:r>
            <a:r>
              <a:rPr dirty="0" err="1"/>
              <a:t>сети</a:t>
            </a:r>
            <a:r>
              <a:rPr dirty="0"/>
              <a:t> </a:t>
            </a:r>
            <a:r>
              <a:rPr dirty="0" err="1"/>
              <a:t>относительно</a:t>
            </a:r>
            <a:r>
              <a:rPr dirty="0"/>
              <a:t> </a:t>
            </a:r>
            <a:r>
              <a:rPr dirty="0" err="1"/>
              <a:t>инициализации</a:t>
            </a:r>
            <a:r>
              <a:rPr dirty="0"/>
              <a:t>, </a:t>
            </a:r>
            <a:r>
              <a:rPr dirty="0" err="1"/>
              <a:t>стабилизировать</a:t>
            </a:r>
            <a:r>
              <a:rPr dirty="0"/>
              <a:t> и </a:t>
            </a:r>
            <a:r>
              <a:rPr dirty="0" err="1"/>
              <a:t>ускорить</a:t>
            </a:r>
            <a:r>
              <a:rPr dirty="0"/>
              <a:t> </a:t>
            </a:r>
            <a:r>
              <a:rPr dirty="0" err="1"/>
              <a:t>тренировку</a:t>
            </a:r>
            <a:endParaRPr dirty="0"/>
          </a:p>
          <a:p>
            <a:pPr marL="1217082" lvl="1" indent="-582082" algn="l">
              <a:lnSpc>
                <a:spcPct val="90000"/>
              </a:lnSpc>
              <a:spcBef>
                <a:spcPts val="1600"/>
              </a:spcBef>
              <a:buSzPct val="125000"/>
              <a:buFont typeface="Courier New"/>
              <a:buChar char="o"/>
              <a:defRPr sz="4000" b="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dirty="0" err="1"/>
              <a:t>Во</a:t>
            </a:r>
            <a:r>
              <a:rPr dirty="0"/>
              <a:t> </a:t>
            </a:r>
            <a:r>
              <a:rPr dirty="0" err="1"/>
              <a:t>время</a:t>
            </a:r>
            <a:r>
              <a:rPr dirty="0"/>
              <a:t> </a:t>
            </a:r>
            <a:r>
              <a:rPr lang="ru-RU" dirty="0" err="1"/>
              <a:t>инференса</a:t>
            </a:r>
            <a:r>
              <a:rPr lang="ru-RU" dirty="0"/>
              <a:t> </a:t>
            </a:r>
            <a:r>
              <a:rPr dirty="0" err="1"/>
              <a:t>используются</a:t>
            </a:r>
            <a:r>
              <a:rPr dirty="0"/>
              <a:t> </a:t>
            </a:r>
            <a:r>
              <a:rPr dirty="0" err="1"/>
              <a:t>средние</a:t>
            </a:r>
            <a:r>
              <a:rPr dirty="0"/>
              <a:t> и </a:t>
            </a:r>
            <a:r>
              <a:rPr dirty="0" err="1"/>
              <a:t>дисперсия</a:t>
            </a:r>
            <a:r>
              <a:rPr dirty="0"/>
              <a:t> </a:t>
            </a:r>
            <a:r>
              <a:rPr dirty="0" err="1"/>
              <a:t>всего</a:t>
            </a:r>
            <a:r>
              <a:rPr dirty="0"/>
              <a:t> </a:t>
            </a:r>
            <a:r>
              <a:rPr dirty="0" err="1"/>
              <a:t>набора</a:t>
            </a:r>
            <a:r>
              <a:rPr dirty="0"/>
              <a:t> </a:t>
            </a:r>
            <a:r>
              <a:rPr dirty="0" err="1"/>
              <a:t>тренировки</a:t>
            </a:r>
            <a:r>
              <a:rPr dirty="0"/>
              <a:t>.</a:t>
            </a:r>
            <a:endParaRPr lang="ru-RU" dirty="0"/>
          </a:p>
          <a:p>
            <a:pPr marL="1217082" lvl="1" indent="-582082" algn="l">
              <a:lnSpc>
                <a:spcPct val="90000"/>
              </a:lnSpc>
              <a:spcBef>
                <a:spcPts val="1600"/>
              </a:spcBef>
              <a:buSzPct val="125000"/>
              <a:buFont typeface="Courier New"/>
              <a:buChar char="o"/>
              <a:defRPr sz="4000" b="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ru-RU" dirty="0"/>
              <a:t>Параметры </a:t>
            </a:r>
            <a:r>
              <a:rPr lang="en-US" dirty="0"/>
              <a:t>scale </a:t>
            </a:r>
            <a:r>
              <a:rPr lang="ru-RU" dirty="0"/>
              <a:t>и </a:t>
            </a:r>
            <a:r>
              <a:rPr lang="en-US" dirty="0"/>
              <a:t>shift </a:t>
            </a:r>
            <a:r>
              <a:rPr lang="ru-RU" dirty="0"/>
              <a:t>обучаются.</a:t>
            </a:r>
            <a:r>
              <a:rPr dirty="0"/>
              <a:t> </a:t>
            </a:r>
            <a:r>
              <a:rPr dirty="0" err="1"/>
              <a:t>Таким</a:t>
            </a:r>
            <a:r>
              <a:rPr dirty="0"/>
              <a:t> </a:t>
            </a:r>
            <a:r>
              <a:rPr dirty="0" err="1"/>
              <a:t>образом</a:t>
            </a:r>
            <a:r>
              <a:rPr dirty="0"/>
              <a:t> </a:t>
            </a:r>
            <a:r>
              <a:rPr dirty="0" err="1"/>
              <a:t>слой</a:t>
            </a:r>
            <a:r>
              <a:rPr dirty="0"/>
              <a:t> </a:t>
            </a:r>
            <a:r>
              <a:rPr dirty="0" err="1"/>
              <a:t>можно</a:t>
            </a:r>
            <a:r>
              <a:rPr dirty="0"/>
              <a:t> </a:t>
            </a:r>
            <a:r>
              <a:rPr dirty="0" err="1"/>
              <a:t>назвать</a:t>
            </a:r>
            <a:r>
              <a:rPr dirty="0"/>
              <a:t> «</a:t>
            </a:r>
            <a:r>
              <a:rPr dirty="0" err="1"/>
              <a:t>обучаемым</a:t>
            </a:r>
            <a:r>
              <a:rPr dirty="0"/>
              <a:t>»</a:t>
            </a:r>
          </a:p>
          <a:p>
            <a:pPr algn="l">
              <a:lnSpc>
                <a:spcPct val="90000"/>
              </a:lnSpc>
              <a:spcBef>
                <a:spcPts val="1600"/>
              </a:spcBef>
              <a:defRPr sz="4000" b="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dirty="0"/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Android Inc.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Виды нормализации</a:t>
            </a:r>
          </a:p>
        </p:txBody>
      </p:sp>
      <p:pic>
        <p:nvPicPr>
          <p:cNvPr id="190" name="Google Shape;571;p78" descr="Google Shape;571;p7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3414" y="5014404"/>
            <a:ext cx="15151928" cy="5691890"/>
          </a:xfrm>
          <a:prstGeom prst="rect">
            <a:avLst/>
          </a:prstGeom>
          <a:ln w="12700">
            <a:miter lim="400000"/>
          </a:ln>
        </p:spPr>
      </p:pic>
      <p:pic>
        <p:nvPicPr>
          <p:cNvPr id="191" name="Google Shape;572;p78" descr="Google Shape;572;p7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6544" y="6863925"/>
            <a:ext cx="4001769" cy="199284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Android Inc.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Dropout</a:t>
            </a:r>
          </a:p>
        </p:txBody>
      </p:sp>
      <p:pic>
        <p:nvPicPr>
          <p:cNvPr id="194" name="Google Shape;510;p69" descr="Google Shape;510;p6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5260" y="4265723"/>
            <a:ext cx="24514520" cy="9454804"/>
          </a:xfrm>
          <a:prstGeom prst="rect">
            <a:avLst/>
          </a:prstGeom>
          <a:ln w="12700">
            <a:miter lim="400000"/>
          </a:ln>
        </p:spPr>
      </p:pic>
      <p:sp>
        <p:nvSpPr>
          <p:cNvPr id="195" name="Сети с большим числом параметров склонны «выучивать» тренировочный датасет"/>
          <p:cNvSpPr txBox="1"/>
          <p:nvPr/>
        </p:nvSpPr>
        <p:spPr>
          <a:xfrm>
            <a:off x="1849088" y="3729029"/>
            <a:ext cx="19501105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 b="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Сети с большим числом параметров склонны «выучивать» тренировочный датасет</a:t>
            </a: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Android Inc.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Dropout</a:t>
            </a:r>
          </a:p>
        </p:txBody>
      </p:sp>
      <p:sp>
        <p:nvSpPr>
          <p:cNvPr id="198" name="Dropout - случайное отключение нейронов с заданной вероятностью p"/>
          <p:cNvSpPr txBox="1"/>
          <p:nvPr/>
        </p:nvSpPr>
        <p:spPr>
          <a:xfrm>
            <a:off x="3300952" y="3729029"/>
            <a:ext cx="16597377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 b="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Dropout - случайное отключение нейронов с заданной вероятностью p</a:t>
            </a:r>
          </a:p>
        </p:txBody>
      </p:sp>
      <p:pic>
        <p:nvPicPr>
          <p:cNvPr id="199" name="Google Shape;517;p70" descr="Google Shape;517;p7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7683" y="6314907"/>
            <a:ext cx="24419366" cy="742223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Android Inc.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Dropout</a:t>
            </a:r>
          </a:p>
        </p:txBody>
      </p:sp>
      <p:sp>
        <p:nvSpPr>
          <p:cNvPr id="202" name="На каждой итерации отключаются разные нейроны с заданной вероятностью"/>
          <p:cNvSpPr txBox="1"/>
          <p:nvPr/>
        </p:nvSpPr>
        <p:spPr>
          <a:xfrm>
            <a:off x="2502376" y="3729029"/>
            <a:ext cx="18194529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 b="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На каждой итерации отключаются разные нейроны с заданной вероятностью</a:t>
            </a:r>
          </a:p>
        </p:txBody>
      </p:sp>
      <p:pic>
        <p:nvPicPr>
          <p:cNvPr id="203" name="Google Shape;524;p71" descr="Google Shape;524;p7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7683" y="6377673"/>
            <a:ext cx="24419366" cy="734176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Android Inc.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Dropout</a:t>
            </a:r>
          </a:p>
        </p:txBody>
      </p:sp>
      <p:sp>
        <p:nvSpPr>
          <p:cNvPr id="202" name="На каждой итерации отключаются разные нейроны с заданной вероятностью"/>
          <p:cNvSpPr txBox="1"/>
          <p:nvPr/>
        </p:nvSpPr>
        <p:spPr>
          <a:xfrm>
            <a:off x="5624111" y="4733530"/>
            <a:ext cx="12025728" cy="19492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 b="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rPr lang="ru-RU" dirty="0"/>
              <a:t>На </a:t>
            </a:r>
            <a:r>
              <a:rPr lang="ru-RU" dirty="0" err="1"/>
              <a:t>инференсе</a:t>
            </a:r>
            <a:r>
              <a:rPr lang="en-US" dirty="0"/>
              <a:t>:</a:t>
            </a:r>
            <a:r>
              <a:rPr lang="ru-RU" dirty="0"/>
              <a:t> </a:t>
            </a:r>
            <a:r>
              <a:rPr lang="en-US" dirty="0"/>
              <a:t>dropout(z</a:t>
            </a:r>
            <a:r>
              <a:rPr lang="en-US" baseline="-25000" dirty="0"/>
              <a:t>i</a:t>
            </a:r>
            <a:r>
              <a:rPr lang="en-US" dirty="0"/>
              <a:t>)</a:t>
            </a:r>
            <a:r>
              <a:rPr lang="en-US" baseline="-25000" dirty="0"/>
              <a:t> </a:t>
            </a:r>
            <a:r>
              <a:rPr lang="en-US" dirty="0"/>
              <a:t>= z</a:t>
            </a:r>
            <a:r>
              <a:rPr lang="en-US" baseline="-25000" dirty="0"/>
              <a:t>i</a:t>
            </a:r>
            <a:r>
              <a:rPr lang="en-US" dirty="0"/>
              <a:t> * (1 - </a:t>
            </a:r>
            <a:r>
              <a:rPr lang="en-US" dirty="0" err="1"/>
              <a:t>p</a:t>
            </a:r>
            <a:r>
              <a:rPr lang="en-US" baseline="-25000" dirty="0" err="1"/>
              <a:t>do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ru-RU" dirty="0"/>
              <a:t>Сохраняется дисперсия, но меняется матожидание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6483141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Android Inc.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Early stopping</a:t>
            </a:r>
          </a:p>
        </p:txBody>
      </p:sp>
      <p:sp>
        <p:nvSpPr>
          <p:cNvPr id="206" name="Останавливаем обучение, когда ошибка на валидации перестаа снижатся заданное число шагов"/>
          <p:cNvSpPr txBox="1"/>
          <p:nvPr/>
        </p:nvSpPr>
        <p:spPr>
          <a:xfrm>
            <a:off x="246855" y="3729029"/>
            <a:ext cx="22705569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 b="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Останавливаем обучение, когда ошибка на валидации перестаа снижатся заданное число шагов</a:t>
            </a:r>
          </a:p>
        </p:txBody>
      </p:sp>
      <p:pic>
        <p:nvPicPr>
          <p:cNvPr id="207" name="Google Shape;531;p72" descr="Google Shape;531;p7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89606"/>
            <a:ext cx="24597028" cy="892984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object 2"/>
          <p:cNvSpPr txBox="1"/>
          <p:nvPr/>
        </p:nvSpPr>
        <p:spPr>
          <a:xfrm>
            <a:off x="23569313" y="12818870"/>
            <a:ext cx="179071" cy="368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indent="12700" algn="l" defTabSz="1828800">
              <a:spcBef>
                <a:spcPts val="200"/>
              </a:spcBef>
              <a:defRPr sz="2400" b="0">
                <a:solidFill>
                  <a:srgbClr val="FFFFFF"/>
                </a:solidFill>
                <a:latin typeface="SBSansDisplay-Light"/>
                <a:ea typeface="SBSansDisplay-Light"/>
                <a:cs typeface="SBSansDisplay-Light"/>
                <a:sym typeface="SBSansDisplay-Light"/>
              </a:defRPr>
            </a:lvl1pPr>
          </a:lstStyle>
          <a:p>
            <a:r>
              <a:t>1</a:t>
            </a:r>
          </a:p>
        </p:txBody>
      </p:sp>
      <p:sp>
        <p:nvSpPr>
          <p:cNvPr id="210" name="Заголовок 4"/>
          <p:cNvSpPr txBox="1"/>
          <p:nvPr/>
        </p:nvSpPr>
        <p:spPr>
          <a:xfrm>
            <a:off x="1371600" y="5334000"/>
            <a:ext cx="16611600" cy="1651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algn="l" defTabSz="1828800">
              <a:defRPr sz="10800">
                <a:solidFill>
                  <a:srgbClr val="333F48"/>
                </a:solidFill>
                <a:latin typeface="SB Sans Display Semibold"/>
                <a:ea typeface="SB Sans Display Semibold"/>
                <a:cs typeface="SB Sans Display Semibold"/>
                <a:sym typeface="SB Sans Display Semibold"/>
              </a:defRPr>
            </a:lvl1pPr>
          </a:lstStyle>
          <a:p>
            <a:r>
              <a:t>Сверточные сети</a:t>
            </a: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Android Inc.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Датасет MNIST</a:t>
            </a:r>
          </a:p>
        </p:txBody>
      </p:sp>
      <p:pic>
        <p:nvPicPr>
          <p:cNvPr id="213" name="Google Shape;66;p2" descr="Google Shape;66;p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9249" y="3485176"/>
            <a:ext cx="8726380" cy="8726380"/>
          </a:xfrm>
          <a:prstGeom prst="rect">
            <a:avLst/>
          </a:prstGeom>
          <a:ln w="12700">
            <a:miter lim="400000"/>
          </a:ln>
        </p:spPr>
      </p:pic>
      <p:sp>
        <p:nvSpPr>
          <p:cNvPr id="214" name="Google Shape;67;p2"/>
          <p:cNvSpPr txBox="1"/>
          <p:nvPr/>
        </p:nvSpPr>
        <p:spPr>
          <a:xfrm>
            <a:off x="12897947" y="3795688"/>
            <a:ext cx="8229880" cy="20116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>
            <a:lvl1pPr algn="l" defTabSz="914400">
              <a:defRPr sz="4000" b="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Задача классификации на 10 классов черно-белых изображений размера 32*32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Вводное занятие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Занятие 2</a:t>
            </a:r>
          </a:p>
        </p:txBody>
      </p:sp>
      <p:sp>
        <p:nvSpPr>
          <p:cNvPr id="145" name="Часть I: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1">
              <a:lnSpc>
                <a:spcPct val="90000"/>
              </a:lnSpc>
              <a:buFont typeface="Courier New"/>
              <a:buChar char="o"/>
              <a:defRPr sz="4000"/>
            </a:pPr>
            <a:r>
              <a:rPr lang="ru-RU" dirty="0"/>
              <a:t>Инициализация весов</a:t>
            </a:r>
          </a:p>
          <a:p>
            <a:pPr lvl="1">
              <a:lnSpc>
                <a:spcPct val="90000"/>
              </a:lnSpc>
              <a:buFont typeface="Courier New"/>
              <a:buChar char="o"/>
              <a:defRPr sz="4000"/>
            </a:pPr>
            <a:r>
              <a:rPr dirty="0"/>
              <a:t>О</a:t>
            </a:r>
            <a:r>
              <a:rPr lang="ru-RU" dirty="0"/>
              <a:t>п</a:t>
            </a:r>
            <a:r>
              <a:rPr dirty="0" err="1"/>
              <a:t>тимизация</a:t>
            </a:r>
            <a:r>
              <a:rPr dirty="0"/>
              <a:t> и </a:t>
            </a:r>
            <a:r>
              <a:rPr dirty="0" err="1"/>
              <a:t>регуляризация</a:t>
            </a:r>
            <a:endParaRPr dirty="0"/>
          </a:p>
          <a:p>
            <a:pPr lvl="1">
              <a:lnSpc>
                <a:spcPct val="90000"/>
              </a:lnSpc>
              <a:buFont typeface="Courier New"/>
              <a:buChar char="o"/>
              <a:defRPr sz="4000"/>
            </a:pPr>
            <a:r>
              <a:rPr dirty="0" err="1"/>
              <a:t>Сверточные</a:t>
            </a:r>
            <a:r>
              <a:rPr dirty="0"/>
              <a:t> </a:t>
            </a:r>
            <a:r>
              <a:rPr dirty="0" err="1"/>
              <a:t>сети</a:t>
            </a:r>
            <a:endParaRPr dirty="0"/>
          </a:p>
          <a:p>
            <a:pPr lvl="1">
              <a:lnSpc>
                <a:spcPct val="90000"/>
              </a:lnSpc>
              <a:buFont typeface="Courier New"/>
              <a:buChar char="o"/>
              <a:defRPr sz="4000"/>
            </a:pPr>
            <a:r>
              <a:rPr dirty="0" err="1"/>
              <a:t>Архитектуры</a:t>
            </a:r>
            <a:r>
              <a:rPr dirty="0"/>
              <a:t> </a:t>
            </a:r>
            <a:r>
              <a:rPr dirty="0" err="1"/>
              <a:t>сверточных</a:t>
            </a:r>
            <a:r>
              <a:rPr dirty="0"/>
              <a:t> </a:t>
            </a:r>
            <a:r>
              <a:rPr dirty="0" err="1"/>
              <a:t>сетей</a:t>
            </a:r>
            <a:endParaRPr dirty="0"/>
          </a:p>
          <a:p>
            <a:pPr lvl="1">
              <a:lnSpc>
                <a:spcPct val="90000"/>
              </a:lnSpc>
              <a:buFont typeface="Courier New"/>
              <a:buChar char="o"/>
              <a:defRPr sz="4000"/>
            </a:pPr>
            <a:r>
              <a:rPr dirty="0" err="1"/>
              <a:t>Предобученные</a:t>
            </a:r>
            <a:r>
              <a:rPr dirty="0"/>
              <a:t> </a:t>
            </a:r>
            <a:r>
              <a:rPr dirty="0" err="1"/>
              <a:t>модели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26826849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Android Inc.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Датасет MNIST</a:t>
            </a:r>
          </a:p>
        </p:txBody>
      </p:sp>
      <p:pic>
        <p:nvPicPr>
          <p:cNvPr id="217" name="Google Shape;73;p3" descr="Google Shape;73;p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8378" y="5145876"/>
            <a:ext cx="6058501" cy="5885403"/>
          </a:xfrm>
          <a:prstGeom prst="rect">
            <a:avLst/>
          </a:prstGeom>
          <a:ln w="12700">
            <a:miter lim="400000"/>
          </a:ln>
        </p:spPr>
      </p:pic>
      <p:pic>
        <p:nvPicPr>
          <p:cNvPr id="218" name="Google Shape;74;p3" descr="Google Shape;74;p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86635" y="5416592"/>
            <a:ext cx="5358986" cy="5343971"/>
          </a:xfrm>
          <a:prstGeom prst="rect">
            <a:avLst/>
          </a:prstGeom>
          <a:ln w="12700">
            <a:miter lim="400000"/>
          </a:ln>
        </p:spPr>
      </p:pic>
      <p:sp>
        <p:nvSpPr>
          <p:cNvPr id="219" name="Google Shape;75;p3"/>
          <p:cNvSpPr txBox="1"/>
          <p:nvPr/>
        </p:nvSpPr>
        <p:spPr>
          <a:xfrm>
            <a:off x="5712623" y="3522913"/>
            <a:ext cx="14136585" cy="14020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>
            <a:lvl1pPr algn="l" defTabSz="914400">
              <a:defRPr sz="4000" b="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Черно-белая картинка представляется матрицей чисел из отрезка [0, 255] размера 32*32 </a:t>
            </a:r>
          </a:p>
        </p:txBody>
      </p:sp>
      <p:sp>
        <p:nvSpPr>
          <p:cNvPr id="220" name="Google Shape;76;p3"/>
          <p:cNvSpPr txBox="1"/>
          <p:nvPr/>
        </p:nvSpPr>
        <p:spPr>
          <a:xfrm>
            <a:off x="12116957" y="7571467"/>
            <a:ext cx="849601" cy="1034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>
            <a:lvl1pPr algn="l" defTabSz="914400">
              <a:defRPr sz="6000" b="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=</a:t>
            </a:r>
          </a:p>
        </p:txBody>
      </p:sp>
      <p:sp>
        <p:nvSpPr>
          <p:cNvPr id="221" name="Google Shape;77;p3"/>
          <p:cNvSpPr/>
          <p:nvPr/>
        </p:nvSpPr>
        <p:spPr>
          <a:xfrm>
            <a:off x="18937440" y="5498321"/>
            <a:ext cx="569470" cy="51805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5965" y="0"/>
                  <a:pt x="10800" y="414"/>
                  <a:pt x="10800" y="924"/>
                </a:cubicBezTo>
                <a:lnTo>
                  <a:pt x="10800" y="9876"/>
                </a:lnTo>
                <a:cubicBezTo>
                  <a:pt x="10800" y="10386"/>
                  <a:pt x="15635" y="10800"/>
                  <a:pt x="21600" y="10800"/>
                </a:cubicBezTo>
                <a:cubicBezTo>
                  <a:pt x="15635" y="10800"/>
                  <a:pt x="10800" y="11214"/>
                  <a:pt x="10800" y="11724"/>
                </a:cubicBezTo>
                <a:lnTo>
                  <a:pt x="10800" y="20676"/>
                </a:lnTo>
                <a:cubicBezTo>
                  <a:pt x="10800" y="21186"/>
                  <a:pt x="5965" y="21600"/>
                  <a:pt x="0" y="21600"/>
                </a:cubicBezTo>
              </a:path>
            </a:pathLst>
          </a:custGeom>
          <a:ln>
            <a:solidFill>
              <a:srgbClr val="595959"/>
            </a:solidFill>
          </a:ln>
        </p:spPr>
        <p:txBody>
          <a:bodyPr lIns="0" tIns="0" rIns="0" bIns="0" anchor="ctr"/>
          <a:lstStyle/>
          <a:p>
            <a:pPr algn="l" defTabSz="914400">
              <a:defRPr sz="1400" b="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222" name="Google Shape;78;p3"/>
          <p:cNvSpPr/>
          <p:nvPr/>
        </p:nvSpPr>
        <p:spPr>
          <a:xfrm rot="5400000">
            <a:off x="15855819" y="8721332"/>
            <a:ext cx="573338" cy="51174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5965" y="0"/>
                  <a:pt x="10800" y="414"/>
                  <a:pt x="10800" y="924"/>
                </a:cubicBezTo>
                <a:lnTo>
                  <a:pt x="10800" y="9876"/>
                </a:lnTo>
                <a:cubicBezTo>
                  <a:pt x="10800" y="10386"/>
                  <a:pt x="15635" y="10800"/>
                  <a:pt x="21600" y="10800"/>
                </a:cubicBezTo>
                <a:cubicBezTo>
                  <a:pt x="15635" y="10800"/>
                  <a:pt x="10800" y="11214"/>
                  <a:pt x="10800" y="11724"/>
                </a:cubicBezTo>
                <a:lnTo>
                  <a:pt x="10800" y="20676"/>
                </a:lnTo>
                <a:cubicBezTo>
                  <a:pt x="10800" y="21186"/>
                  <a:pt x="5965" y="21600"/>
                  <a:pt x="0" y="21600"/>
                </a:cubicBezTo>
              </a:path>
            </a:pathLst>
          </a:custGeom>
          <a:ln>
            <a:solidFill>
              <a:srgbClr val="595959"/>
            </a:solidFill>
          </a:ln>
        </p:spPr>
        <p:txBody>
          <a:bodyPr lIns="0" tIns="0" rIns="0" bIns="0" anchor="ctr"/>
          <a:lstStyle/>
          <a:p>
            <a:pPr algn="l" defTabSz="914400">
              <a:defRPr sz="1400" b="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223" name="Google Shape;79;p3"/>
          <p:cNvSpPr txBox="1"/>
          <p:nvPr/>
        </p:nvSpPr>
        <p:spPr>
          <a:xfrm>
            <a:off x="19861598" y="7768552"/>
            <a:ext cx="979477" cy="6400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>
            <a:lvl1pPr algn="l" defTabSz="914400">
              <a:defRPr b="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32</a:t>
            </a:r>
          </a:p>
        </p:txBody>
      </p:sp>
      <p:sp>
        <p:nvSpPr>
          <p:cNvPr id="224" name="Google Shape;80;p3"/>
          <p:cNvSpPr txBox="1"/>
          <p:nvPr/>
        </p:nvSpPr>
        <p:spPr>
          <a:xfrm>
            <a:off x="15891943" y="11645186"/>
            <a:ext cx="849601" cy="6400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>
            <a:lvl1pPr algn="l" defTabSz="914400">
              <a:defRPr b="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32</a:t>
            </a:r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слишком много нейронов в 1 слое сети (W * H)…"/>
          <p:cNvSpPr txBox="1"/>
          <p:nvPr/>
        </p:nvSpPr>
        <p:spPr>
          <a:xfrm>
            <a:off x="1270000" y="3149600"/>
            <a:ext cx="21844000" cy="929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/>
          <a:p>
            <a:pPr marL="1217082" lvl="1" indent="-582082" algn="l">
              <a:lnSpc>
                <a:spcPct val="90000"/>
              </a:lnSpc>
              <a:spcBef>
                <a:spcPts val="1600"/>
              </a:spcBef>
              <a:buSzPct val="125000"/>
              <a:buFont typeface="Courier New"/>
              <a:buChar char="o"/>
              <a:defRPr sz="4000" b="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US" dirty="0" err="1"/>
              <a:t>C</a:t>
            </a:r>
            <a:r>
              <a:rPr dirty="0" err="1"/>
              <a:t>лишком</a:t>
            </a:r>
            <a:r>
              <a:rPr dirty="0"/>
              <a:t> </a:t>
            </a:r>
            <a:r>
              <a:rPr dirty="0" err="1"/>
              <a:t>много</a:t>
            </a:r>
            <a:r>
              <a:rPr dirty="0"/>
              <a:t> </a:t>
            </a:r>
            <a:r>
              <a:rPr dirty="0" err="1"/>
              <a:t>нейронов</a:t>
            </a:r>
            <a:r>
              <a:rPr dirty="0"/>
              <a:t> в 1 </a:t>
            </a:r>
            <a:r>
              <a:rPr dirty="0" err="1"/>
              <a:t>слое</a:t>
            </a:r>
            <a:r>
              <a:rPr dirty="0"/>
              <a:t> </a:t>
            </a:r>
            <a:r>
              <a:rPr dirty="0" err="1"/>
              <a:t>сети</a:t>
            </a:r>
            <a:r>
              <a:rPr dirty="0"/>
              <a:t> (W * H)</a:t>
            </a:r>
          </a:p>
          <a:p>
            <a:pPr marL="1217082" lvl="1" indent="-582082" algn="l">
              <a:lnSpc>
                <a:spcPct val="90000"/>
              </a:lnSpc>
              <a:spcBef>
                <a:spcPts val="1600"/>
              </a:spcBef>
              <a:buSzPct val="125000"/>
              <a:buFont typeface="Courier New"/>
              <a:buChar char="o"/>
              <a:defRPr sz="4000" b="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dirty="0" err="1"/>
              <a:t>Ломаются</a:t>
            </a:r>
            <a:r>
              <a:rPr dirty="0"/>
              <a:t> </a:t>
            </a:r>
            <a:r>
              <a:rPr dirty="0" err="1"/>
              <a:t>пространственные</a:t>
            </a:r>
            <a:r>
              <a:rPr dirty="0"/>
              <a:t> </a:t>
            </a:r>
            <a:r>
              <a:rPr dirty="0" err="1"/>
              <a:t>отношения</a:t>
            </a:r>
            <a:r>
              <a:rPr dirty="0"/>
              <a:t> </a:t>
            </a:r>
            <a:r>
              <a:rPr dirty="0" err="1"/>
              <a:t>на</a:t>
            </a:r>
            <a:r>
              <a:rPr dirty="0"/>
              <a:t> </a:t>
            </a:r>
            <a:r>
              <a:rPr dirty="0" err="1"/>
              <a:t>картинке</a:t>
            </a:r>
            <a:r>
              <a:rPr dirty="0"/>
              <a:t>, </a:t>
            </a:r>
            <a:r>
              <a:rPr dirty="0" err="1"/>
              <a:t>которые</a:t>
            </a:r>
            <a:r>
              <a:rPr dirty="0"/>
              <a:t> </a:t>
            </a:r>
            <a:r>
              <a:rPr dirty="0" err="1"/>
              <a:t>могли</a:t>
            </a:r>
            <a:r>
              <a:rPr dirty="0"/>
              <a:t> </a:t>
            </a:r>
            <a:r>
              <a:rPr dirty="0" err="1"/>
              <a:t>бы</a:t>
            </a:r>
            <a:r>
              <a:rPr dirty="0"/>
              <a:t> </a:t>
            </a:r>
            <a:r>
              <a:rPr dirty="0" err="1"/>
              <a:t>помочь</a:t>
            </a:r>
            <a:r>
              <a:rPr dirty="0"/>
              <a:t> </a:t>
            </a:r>
            <a:r>
              <a:rPr dirty="0" err="1"/>
              <a:t>сети</a:t>
            </a:r>
            <a:r>
              <a:rPr dirty="0"/>
              <a:t> в </a:t>
            </a:r>
            <a:r>
              <a:rPr dirty="0" err="1"/>
              <a:t>задаче</a:t>
            </a:r>
            <a:r>
              <a:rPr dirty="0"/>
              <a:t> </a:t>
            </a:r>
            <a:r>
              <a:rPr dirty="0" err="1"/>
              <a:t>классификации</a:t>
            </a:r>
            <a:endParaRPr dirty="0"/>
          </a:p>
          <a:p>
            <a:pPr algn="l">
              <a:lnSpc>
                <a:spcPct val="90000"/>
              </a:lnSpc>
              <a:spcBef>
                <a:spcPts val="1600"/>
              </a:spcBef>
              <a:defRPr sz="4000" b="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dirty="0"/>
          </a:p>
        </p:txBody>
      </p:sp>
      <p:sp>
        <p:nvSpPr>
          <p:cNvPr id="227" name="Android Inc.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 err="1"/>
              <a:t>Классификация</a:t>
            </a:r>
            <a:r>
              <a:rPr dirty="0"/>
              <a:t> </a:t>
            </a:r>
            <a:r>
              <a:rPr dirty="0" err="1"/>
              <a:t>полносвязной</a:t>
            </a:r>
            <a:r>
              <a:rPr dirty="0"/>
              <a:t> </a:t>
            </a:r>
            <a:r>
              <a:rPr dirty="0" err="1"/>
              <a:t>сетью</a:t>
            </a:r>
            <a:endParaRPr dirty="0"/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Что отличает четверку от восьмерки?"/>
          <p:cNvSpPr txBox="1"/>
          <p:nvPr/>
        </p:nvSpPr>
        <p:spPr>
          <a:xfrm>
            <a:off x="1270000" y="3149600"/>
            <a:ext cx="21844000" cy="929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/>
          <a:p>
            <a:pPr lvl="1" indent="228600" algn="l">
              <a:lnSpc>
                <a:spcPct val="90000"/>
              </a:lnSpc>
              <a:spcBef>
                <a:spcPts val="1600"/>
              </a:spcBef>
              <a:defRPr sz="4000" b="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Что отличает четверку от восьмерки?</a:t>
            </a:r>
          </a:p>
          <a:p>
            <a:pPr algn="l">
              <a:lnSpc>
                <a:spcPct val="90000"/>
              </a:lnSpc>
              <a:spcBef>
                <a:spcPts val="1600"/>
              </a:spcBef>
              <a:defRPr sz="4000" b="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0" name="Android Inc.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Классификация полносвязной сетью</a:t>
            </a:r>
          </a:p>
        </p:txBody>
      </p:sp>
      <p:pic>
        <p:nvPicPr>
          <p:cNvPr id="231" name="Google Shape;98;p6" descr="Google Shape;98;p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1562" y="6035840"/>
            <a:ext cx="2957576" cy="3523920"/>
          </a:xfrm>
          <a:prstGeom prst="rect">
            <a:avLst/>
          </a:prstGeom>
          <a:ln w="12700">
            <a:miter lim="400000"/>
          </a:ln>
        </p:spPr>
      </p:pic>
      <p:pic>
        <p:nvPicPr>
          <p:cNvPr id="232" name="Google Shape;99;p6" descr="Google Shape;99;p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28326" y="6035840"/>
            <a:ext cx="3546634" cy="352392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107;p7" descr="Google Shape;107;p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1562" y="6057900"/>
            <a:ext cx="2957576" cy="4100285"/>
          </a:xfrm>
          <a:prstGeom prst="rect">
            <a:avLst/>
          </a:prstGeom>
          <a:ln w="12700">
            <a:miter lim="400000"/>
          </a:ln>
        </p:spPr>
      </p:pic>
      <p:sp>
        <p:nvSpPr>
          <p:cNvPr id="235" name="Что отличает четверку от восьмерки?"/>
          <p:cNvSpPr txBox="1"/>
          <p:nvPr/>
        </p:nvSpPr>
        <p:spPr>
          <a:xfrm>
            <a:off x="1270000" y="3149600"/>
            <a:ext cx="21844000" cy="929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/>
          <a:p>
            <a:pPr lvl="1" indent="228600" algn="l">
              <a:lnSpc>
                <a:spcPct val="90000"/>
              </a:lnSpc>
              <a:spcBef>
                <a:spcPts val="1600"/>
              </a:spcBef>
              <a:defRPr sz="4000" b="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Что отличает четверку от восьмерки?</a:t>
            </a:r>
          </a:p>
          <a:p>
            <a:pPr algn="l">
              <a:lnSpc>
                <a:spcPct val="90000"/>
              </a:lnSpc>
              <a:spcBef>
                <a:spcPts val="1600"/>
              </a:spcBef>
              <a:defRPr sz="4000" b="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6" name="Android Inc.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Классификация полносвязной сетью</a:t>
            </a:r>
          </a:p>
        </p:txBody>
      </p:sp>
      <p:pic>
        <p:nvPicPr>
          <p:cNvPr id="237" name="Google Shape;108;p7" descr="Google Shape;108;p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46921" y="6300870"/>
            <a:ext cx="3570540" cy="3614345"/>
          </a:xfrm>
          <a:prstGeom prst="rect">
            <a:avLst/>
          </a:prstGeom>
          <a:ln w="12700">
            <a:miter lim="400000"/>
          </a:ln>
        </p:spPr>
      </p:pic>
      <p:sp>
        <p:nvSpPr>
          <p:cNvPr id="238" name="Google Shape;109;p7"/>
          <p:cNvSpPr txBox="1"/>
          <p:nvPr/>
        </p:nvSpPr>
        <p:spPr>
          <a:xfrm>
            <a:off x="1418912" y="10840986"/>
            <a:ext cx="21844001" cy="14020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>
            <a:lvl1pPr algn="l" defTabSz="914400">
              <a:defRPr sz="4000" b="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rPr dirty="0"/>
              <a:t>У </a:t>
            </a:r>
            <a:r>
              <a:rPr dirty="0" err="1"/>
              <a:t>четверки</a:t>
            </a:r>
            <a:r>
              <a:rPr dirty="0"/>
              <a:t> </a:t>
            </a:r>
            <a:r>
              <a:rPr dirty="0" err="1"/>
              <a:t>преимущественно</a:t>
            </a:r>
            <a:r>
              <a:rPr dirty="0"/>
              <a:t> </a:t>
            </a:r>
            <a:r>
              <a:rPr dirty="0" err="1"/>
              <a:t>горизонтальные</a:t>
            </a:r>
            <a:r>
              <a:rPr dirty="0"/>
              <a:t> и </a:t>
            </a:r>
            <a:r>
              <a:rPr dirty="0" err="1"/>
              <a:t>вертикальные</a:t>
            </a:r>
            <a:r>
              <a:rPr dirty="0"/>
              <a:t> </a:t>
            </a:r>
            <a:r>
              <a:rPr dirty="0" err="1"/>
              <a:t>линии</a:t>
            </a:r>
            <a:r>
              <a:rPr dirty="0"/>
              <a:t>, у </a:t>
            </a:r>
            <a:r>
              <a:rPr dirty="0" err="1"/>
              <a:t>восьмерки</a:t>
            </a:r>
            <a:r>
              <a:rPr dirty="0"/>
              <a:t> </a:t>
            </a:r>
            <a:r>
              <a:rPr dirty="0" err="1"/>
              <a:t>линии</a:t>
            </a:r>
            <a:r>
              <a:rPr dirty="0"/>
              <a:t> </a:t>
            </a:r>
            <a:r>
              <a:rPr dirty="0" err="1"/>
              <a:t>плавные</a:t>
            </a:r>
            <a:endParaRPr dirty="0"/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Android Inc.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Свертка</a:t>
            </a:r>
          </a:p>
        </p:txBody>
      </p:sp>
      <p:pic>
        <p:nvPicPr>
          <p:cNvPr id="241" name="Google Shape;115;p8" descr="Google Shape;115;p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9566" y="4140037"/>
            <a:ext cx="8254896" cy="8231703"/>
          </a:xfrm>
          <a:prstGeom prst="rect">
            <a:avLst/>
          </a:prstGeom>
          <a:ln w="12700">
            <a:miter lim="400000"/>
          </a:ln>
        </p:spPr>
      </p:pic>
      <p:pic>
        <p:nvPicPr>
          <p:cNvPr id="242" name="Google Shape;116;p8" descr="Google Shape;116;p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20617" y="6801506"/>
            <a:ext cx="2507634" cy="2400465"/>
          </a:xfrm>
          <a:prstGeom prst="rect">
            <a:avLst/>
          </a:prstGeom>
          <a:ln w="12700">
            <a:miter lim="400000"/>
          </a:ln>
        </p:spPr>
      </p:pic>
      <p:sp>
        <p:nvSpPr>
          <p:cNvPr id="243" name="Google Shape;117;p8"/>
          <p:cNvSpPr txBox="1"/>
          <p:nvPr/>
        </p:nvSpPr>
        <p:spPr>
          <a:xfrm>
            <a:off x="5733364" y="3263831"/>
            <a:ext cx="5212532" cy="792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>
            <a:lvl1pPr algn="l" defTabSz="914400">
              <a:defRPr sz="4000" b="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Изображение</a:t>
            </a:r>
          </a:p>
        </p:txBody>
      </p:sp>
      <p:sp>
        <p:nvSpPr>
          <p:cNvPr id="245" name="stride - шаг сверки по изображению"/>
          <p:cNvSpPr txBox="1"/>
          <p:nvPr/>
        </p:nvSpPr>
        <p:spPr>
          <a:xfrm>
            <a:off x="13480683" y="9746508"/>
            <a:ext cx="6400039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rPr dirty="0"/>
              <a:t>stride - </a:t>
            </a:r>
            <a:r>
              <a:rPr dirty="0" err="1"/>
              <a:t>шаг</a:t>
            </a:r>
            <a:r>
              <a:rPr dirty="0"/>
              <a:t> </a:t>
            </a:r>
            <a:r>
              <a:rPr dirty="0" err="1"/>
              <a:t>сверки</a:t>
            </a:r>
            <a:r>
              <a:rPr dirty="0"/>
              <a:t> </a:t>
            </a:r>
            <a:r>
              <a:rPr dirty="0" err="1"/>
              <a:t>по</a:t>
            </a:r>
            <a:r>
              <a:rPr dirty="0"/>
              <a:t> </a:t>
            </a:r>
            <a:r>
              <a:rPr dirty="0" err="1"/>
              <a:t>изображению</a:t>
            </a:r>
            <a:endParaRPr dirty="0"/>
          </a:p>
        </p:txBody>
      </p:sp>
      <p:sp>
        <p:nvSpPr>
          <p:cNvPr id="246" name="padding - заполнение «рамки» вокруг  изображения"/>
          <p:cNvSpPr txBox="1"/>
          <p:nvPr/>
        </p:nvSpPr>
        <p:spPr>
          <a:xfrm>
            <a:off x="13448998" y="10403979"/>
            <a:ext cx="929259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padding - заполнение «рамки» вокруг  изображения</a:t>
            </a:r>
          </a:p>
        </p:txBody>
      </p:sp>
      <p:sp>
        <p:nvSpPr>
          <p:cNvPr id="2" name="stride - шаг сверки по изображению">
            <a:extLst>
              <a:ext uri="{FF2B5EF4-FFF2-40B4-BE49-F238E27FC236}">
                <a16:creationId xmlns:a16="http://schemas.microsoft.com/office/drawing/2014/main" id="{4BDDEB5E-FA0D-52CD-8679-FAB3FAF080FE}"/>
              </a:ext>
            </a:extLst>
          </p:cNvPr>
          <p:cNvSpPr txBox="1"/>
          <p:nvPr/>
        </p:nvSpPr>
        <p:spPr>
          <a:xfrm>
            <a:off x="14937436" y="4788268"/>
            <a:ext cx="3486532" cy="564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rPr lang="ru-RU" dirty="0"/>
              <a:t>Параметры свертки</a:t>
            </a:r>
            <a:endParaRPr dirty="0"/>
          </a:p>
        </p:txBody>
      </p:sp>
      <p:sp>
        <p:nvSpPr>
          <p:cNvPr id="3" name="stride - шаг сверки по изображению">
            <a:extLst>
              <a:ext uri="{FF2B5EF4-FFF2-40B4-BE49-F238E27FC236}">
                <a16:creationId xmlns:a16="http://schemas.microsoft.com/office/drawing/2014/main" id="{ACAF28D1-5780-A910-4C9E-44234876E1F4}"/>
              </a:ext>
            </a:extLst>
          </p:cNvPr>
          <p:cNvSpPr txBox="1"/>
          <p:nvPr/>
        </p:nvSpPr>
        <p:spPr>
          <a:xfrm>
            <a:off x="13480683" y="7930106"/>
            <a:ext cx="6400039" cy="564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b="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rPr lang="en-US" dirty="0"/>
              <a:t>Kernel (</a:t>
            </a:r>
            <a:r>
              <a:rPr lang="ru-RU" dirty="0"/>
              <a:t>ядро</a:t>
            </a:r>
            <a:r>
              <a:rPr lang="en-US" dirty="0"/>
              <a:t>,</a:t>
            </a:r>
            <a:r>
              <a:rPr lang="ru-RU" dirty="0"/>
              <a:t> фильтр)</a:t>
            </a:r>
            <a:r>
              <a:rPr dirty="0"/>
              <a:t> </a:t>
            </a:r>
            <a:r>
              <a:rPr lang="ru-RU" dirty="0"/>
              <a:t>– обучаемы</a:t>
            </a:r>
            <a:endParaRPr dirty="0"/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Android Inc.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Свертка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A5ECC41-4C51-6E57-B651-06B0E5EB2F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0557" y="6858000"/>
            <a:ext cx="6479964" cy="4730620"/>
          </a:xfrm>
          <a:prstGeom prst="rect">
            <a:avLst/>
          </a:prstGeom>
        </p:spPr>
      </p:pic>
      <p:sp>
        <p:nvSpPr>
          <p:cNvPr id="4" name="Google Shape;109;p7">
            <a:extLst>
              <a:ext uri="{FF2B5EF4-FFF2-40B4-BE49-F238E27FC236}">
                <a16:creationId xmlns:a16="http://schemas.microsoft.com/office/drawing/2014/main" id="{0C639090-E85B-F14F-641D-6E756964271D}"/>
              </a:ext>
            </a:extLst>
          </p:cNvPr>
          <p:cNvSpPr txBox="1"/>
          <p:nvPr/>
        </p:nvSpPr>
        <p:spPr>
          <a:xfrm>
            <a:off x="6420120" y="4679907"/>
            <a:ext cx="21844001" cy="8001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>
            <a:lvl1pPr algn="l" defTabSz="914400">
              <a:defRPr sz="4000" b="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rPr lang="ru-RU" dirty="0"/>
              <a:t>Применение ядра         </a:t>
            </a:r>
            <a:r>
              <a:rPr lang="en-US" dirty="0"/>
              <a:t>  </a:t>
            </a:r>
            <a:r>
              <a:rPr lang="ru-RU" dirty="0"/>
              <a:t> </a:t>
            </a:r>
            <a:r>
              <a:rPr lang="en-US" dirty="0"/>
              <a:t> </a:t>
            </a:r>
            <a:r>
              <a:rPr lang="ru-RU" dirty="0"/>
              <a:t>со </a:t>
            </a:r>
            <a:r>
              <a:rPr lang="en-US" dirty="0"/>
              <a:t>stride=1 </a:t>
            </a:r>
            <a:r>
              <a:rPr lang="ru-RU" dirty="0"/>
              <a:t>и </a:t>
            </a:r>
            <a:r>
              <a:rPr lang="en-US" dirty="0"/>
              <a:t>padding=0</a:t>
            </a:r>
            <a:endParaRPr dirty="0"/>
          </a:p>
        </p:txBody>
      </p:sp>
      <p:sp>
        <p:nvSpPr>
          <p:cNvPr id="5" name="Google Shape;109;p7">
            <a:extLst>
              <a:ext uri="{FF2B5EF4-FFF2-40B4-BE49-F238E27FC236}">
                <a16:creationId xmlns:a16="http://schemas.microsoft.com/office/drawing/2014/main" id="{97F39FB3-4B1A-F009-E649-B69F7A6B83D9}"/>
              </a:ext>
            </a:extLst>
          </p:cNvPr>
          <p:cNvSpPr txBox="1"/>
          <p:nvPr/>
        </p:nvSpPr>
        <p:spPr>
          <a:xfrm>
            <a:off x="10883264" y="4064353"/>
            <a:ext cx="1750386" cy="20312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91424" tIns="91424" rIns="91424" bIns="91424">
            <a:spAutoFit/>
          </a:bodyPr>
          <a:lstStyle>
            <a:lvl1pPr algn="l" defTabSz="914400">
              <a:defRPr sz="4000" b="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rPr lang="en-US" dirty="0"/>
              <a:t>1 0 1</a:t>
            </a:r>
          </a:p>
          <a:p>
            <a:r>
              <a:rPr lang="en-US" dirty="0"/>
              <a:t>0 10 </a:t>
            </a:r>
          </a:p>
          <a:p>
            <a:r>
              <a:rPr lang="en-US" dirty="0"/>
              <a:t>1 0 1</a:t>
            </a:r>
            <a:endParaRPr dirty="0"/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Android Inc.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Свертка. Stride</a:t>
            </a:r>
          </a:p>
        </p:txBody>
      </p:sp>
      <p:pic>
        <p:nvPicPr>
          <p:cNvPr id="291" name="Google Shape;237;p15" descr="Google Shape;237;p15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5758737" y="3515467"/>
            <a:ext cx="12866526" cy="770313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Android Inc.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Свертка. Цветные изображения</a:t>
            </a:r>
          </a:p>
        </p:txBody>
      </p:sp>
      <p:pic>
        <p:nvPicPr>
          <p:cNvPr id="294" name="Google Shape;242;p16" descr="Google Shape;242;p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12856" y="5719645"/>
            <a:ext cx="9691082" cy="5006342"/>
          </a:xfrm>
          <a:prstGeom prst="rect">
            <a:avLst/>
          </a:prstGeom>
          <a:ln w="12700">
            <a:miter lim="400000"/>
          </a:ln>
        </p:spPr>
      </p:pic>
      <p:pic>
        <p:nvPicPr>
          <p:cNvPr id="295" name="Google Shape;245;p16" descr="Google Shape;245;p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3733" y="5776981"/>
            <a:ext cx="9625135" cy="5006342"/>
          </a:xfrm>
          <a:prstGeom prst="rect">
            <a:avLst/>
          </a:prstGeom>
          <a:ln w="12700">
            <a:miter lim="400000"/>
          </a:ln>
        </p:spPr>
      </p:pic>
      <p:sp>
        <p:nvSpPr>
          <p:cNvPr id="296" name="Google Shape;243;p16"/>
          <p:cNvSpPr txBox="1"/>
          <p:nvPr/>
        </p:nvSpPr>
        <p:spPr>
          <a:xfrm>
            <a:off x="5937050" y="4693059"/>
            <a:ext cx="2878501" cy="792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>
            <a:lvl1pPr algn="l" defTabSz="914400">
              <a:defRPr sz="4000" b="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3d свертка</a:t>
            </a:r>
          </a:p>
        </p:txBody>
      </p:sp>
      <p:sp>
        <p:nvSpPr>
          <p:cNvPr id="297" name="Google Shape;244;p16"/>
          <p:cNvSpPr txBox="1"/>
          <p:nvPr/>
        </p:nvSpPr>
        <p:spPr>
          <a:xfrm>
            <a:off x="13291771" y="4797567"/>
            <a:ext cx="7223180" cy="792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>
            <a:lvl1pPr algn="l" defTabSz="914400">
              <a:defRPr sz="4000" b="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Поканальная 2d свертка</a:t>
            </a:r>
          </a:p>
        </p:txBody>
      </p:sp>
      <p:sp>
        <p:nvSpPr>
          <p:cNvPr id="298" name="Google Shape;248;p16"/>
          <p:cNvSpPr txBox="1"/>
          <p:nvPr/>
        </p:nvSpPr>
        <p:spPr>
          <a:xfrm>
            <a:off x="6951906" y="3101031"/>
            <a:ext cx="12037328" cy="792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>
            <a:lvl1pPr algn="l" defTabSz="914400">
              <a:defRPr sz="4000" b="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rPr dirty="0" err="1"/>
              <a:t>Цветное</a:t>
            </a:r>
            <a:r>
              <a:rPr dirty="0"/>
              <a:t> (RGB) </a:t>
            </a:r>
            <a:r>
              <a:rPr dirty="0" err="1"/>
              <a:t>изображение</a:t>
            </a:r>
            <a:r>
              <a:rPr dirty="0"/>
              <a:t> </a:t>
            </a:r>
            <a:r>
              <a:rPr dirty="0" err="1"/>
              <a:t>трехмерное</a:t>
            </a:r>
            <a:r>
              <a:rPr dirty="0"/>
              <a:t> (H*W*3) </a:t>
            </a:r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Android Inc.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Свертка. Цветные изображения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619C80A-6CEF-E4AE-7634-2D45EB9CE0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3593" y="5080663"/>
            <a:ext cx="18956814" cy="7007193"/>
          </a:xfrm>
          <a:prstGeom prst="rect">
            <a:avLst/>
          </a:prstGeom>
        </p:spPr>
      </p:pic>
      <p:sp>
        <p:nvSpPr>
          <p:cNvPr id="6" name="Google Shape;248;p16">
            <a:extLst>
              <a:ext uri="{FF2B5EF4-FFF2-40B4-BE49-F238E27FC236}">
                <a16:creationId xmlns:a16="http://schemas.microsoft.com/office/drawing/2014/main" id="{FEFF18A6-45F2-7789-C5D2-6086E9BE5FD8}"/>
              </a:ext>
            </a:extLst>
          </p:cNvPr>
          <p:cNvSpPr txBox="1"/>
          <p:nvPr/>
        </p:nvSpPr>
        <p:spPr>
          <a:xfrm>
            <a:off x="6951906" y="3101031"/>
            <a:ext cx="12037328" cy="792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>
            <a:lvl1pPr algn="l" defTabSz="914400">
              <a:defRPr sz="4000" b="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rPr lang="ru-RU" dirty="0"/>
              <a:t>Применяется свое ядро к каждому каналу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80122725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Android Inc.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Свертка. Цветные изображения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05880B5-8FCA-3D87-EBA4-CA9E3AE431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5724" y="4889241"/>
            <a:ext cx="19022350" cy="7448089"/>
          </a:xfrm>
          <a:prstGeom prst="rect">
            <a:avLst/>
          </a:prstGeom>
        </p:spPr>
      </p:pic>
      <p:sp>
        <p:nvSpPr>
          <p:cNvPr id="5" name="Google Shape;248;p16">
            <a:extLst>
              <a:ext uri="{FF2B5EF4-FFF2-40B4-BE49-F238E27FC236}">
                <a16:creationId xmlns:a16="http://schemas.microsoft.com/office/drawing/2014/main" id="{9CBC7809-326C-C03E-70B2-72048909F003}"/>
              </a:ext>
            </a:extLst>
          </p:cNvPr>
          <p:cNvSpPr txBox="1"/>
          <p:nvPr/>
        </p:nvSpPr>
        <p:spPr>
          <a:xfrm>
            <a:off x="6951906" y="3101031"/>
            <a:ext cx="12037328" cy="792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>
            <a:lvl1pPr algn="l" defTabSz="914400">
              <a:defRPr sz="4000" b="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rPr lang="ru-RU" dirty="0" err="1"/>
              <a:t>Поканальные</a:t>
            </a:r>
            <a:r>
              <a:rPr lang="ru-RU" dirty="0"/>
              <a:t> матрицы фичей суммируются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05189312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object 2"/>
          <p:cNvSpPr txBox="1"/>
          <p:nvPr/>
        </p:nvSpPr>
        <p:spPr>
          <a:xfrm>
            <a:off x="23569313" y="12818870"/>
            <a:ext cx="179071" cy="368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indent="12700" algn="l" defTabSz="1828800">
              <a:spcBef>
                <a:spcPts val="200"/>
              </a:spcBef>
              <a:defRPr sz="2400" b="0">
                <a:solidFill>
                  <a:srgbClr val="FFFFFF"/>
                </a:solidFill>
                <a:latin typeface="SBSansDisplay-Light"/>
                <a:ea typeface="SBSansDisplay-Light"/>
                <a:cs typeface="SBSansDisplay-Light"/>
                <a:sym typeface="SBSansDisplay-Light"/>
              </a:defRPr>
            </a:lvl1pPr>
          </a:lstStyle>
          <a:p>
            <a:r>
              <a:t>1</a:t>
            </a:r>
          </a:p>
        </p:txBody>
      </p:sp>
      <p:sp>
        <p:nvSpPr>
          <p:cNvPr id="174" name="Заголовок 4"/>
          <p:cNvSpPr txBox="1"/>
          <p:nvPr/>
        </p:nvSpPr>
        <p:spPr>
          <a:xfrm>
            <a:off x="1371600" y="5334000"/>
            <a:ext cx="16611600" cy="16619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algn="l" defTabSz="1828800">
              <a:defRPr sz="10800">
                <a:solidFill>
                  <a:srgbClr val="333F48"/>
                </a:solidFill>
                <a:latin typeface="SB Sans Display Semibold"/>
                <a:ea typeface="SB Sans Display Semibold"/>
                <a:cs typeface="SB Sans Display Semibold"/>
                <a:sym typeface="SB Sans Display Semibold"/>
              </a:defRPr>
            </a:lvl1pPr>
          </a:lstStyle>
          <a:p>
            <a:r>
              <a:rPr lang="ru-RU" dirty="0"/>
              <a:t>Инициализация весов</a:t>
            </a:r>
            <a:endParaRPr dirty="0"/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Android Inc.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Свертка. Цветные изображения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C84F7CE-C98A-3981-DE39-FC6C621769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245" y="5129212"/>
            <a:ext cx="6258314" cy="7727102"/>
          </a:xfrm>
          <a:prstGeom prst="rect">
            <a:avLst/>
          </a:prstGeom>
        </p:spPr>
      </p:pic>
      <p:sp>
        <p:nvSpPr>
          <p:cNvPr id="5" name="Google Shape;248;p16">
            <a:extLst>
              <a:ext uri="{FF2B5EF4-FFF2-40B4-BE49-F238E27FC236}">
                <a16:creationId xmlns:a16="http://schemas.microsoft.com/office/drawing/2014/main" id="{915975F4-7EE5-825C-D76F-0686DA4792EE}"/>
              </a:ext>
            </a:extLst>
          </p:cNvPr>
          <p:cNvSpPr txBox="1"/>
          <p:nvPr/>
        </p:nvSpPr>
        <p:spPr>
          <a:xfrm>
            <a:off x="6951906" y="3101031"/>
            <a:ext cx="12037328" cy="792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>
            <a:lvl1pPr algn="l" defTabSz="914400">
              <a:defRPr sz="4000" b="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rPr lang="ru-RU" dirty="0"/>
              <a:t>К результату прибавляется </a:t>
            </a:r>
            <a:r>
              <a:rPr lang="en-US" dirty="0"/>
              <a:t>bias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50070851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Android Inc.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Свертка</a:t>
            </a:r>
          </a:p>
        </p:txBody>
      </p:sp>
      <p:sp>
        <p:nvSpPr>
          <p:cNvPr id="301" name="Google Shape;248;p16"/>
          <p:cNvSpPr txBox="1"/>
          <p:nvPr/>
        </p:nvSpPr>
        <p:spPr>
          <a:xfrm>
            <a:off x="1546884" y="2614236"/>
            <a:ext cx="21480646" cy="14020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>
            <a:lvl1pPr algn="l" defTabSz="914400">
              <a:defRPr sz="4000" b="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Фильтры “реагируют” на паттерны на изображении. Если паттерн присутствует на изображении, то карта активации после соотв. фильтра будет содержать большие числа</a:t>
            </a:r>
          </a:p>
        </p:txBody>
      </p:sp>
      <p:pic>
        <p:nvPicPr>
          <p:cNvPr id="302" name="Снимок экрана 2022-02-22 в 16.41.56.png" descr="Снимок экрана 2022-02-22 в 16.41.5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4014" y="4148328"/>
            <a:ext cx="17959714" cy="91309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Android Inc.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Свертка</a:t>
            </a:r>
          </a:p>
        </p:txBody>
      </p:sp>
      <p:sp>
        <p:nvSpPr>
          <p:cNvPr id="305" name="Google Shape;248;p16"/>
          <p:cNvSpPr txBox="1"/>
          <p:nvPr/>
        </p:nvSpPr>
        <p:spPr>
          <a:xfrm>
            <a:off x="1546884" y="2614236"/>
            <a:ext cx="21480646" cy="792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>
            <a:lvl1pPr algn="l" defTabSz="914400">
              <a:defRPr sz="4000" b="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Пример фильтра на горизонтальные линии</a:t>
            </a:r>
          </a:p>
        </p:txBody>
      </p:sp>
      <p:pic>
        <p:nvPicPr>
          <p:cNvPr id="306" name="Снимок экрана 2022-02-22 в 16.44.08.png" descr="Снимок экрана 2022-02-22 в 16.44.0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8342" y="4280095"/>
            <a:ext cx="19637731" cy="698347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Android Inc.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Свертка</a:t>
            </a:r>
          </a:p>
        </p:txBody>
      </p:sp>
      <p:sp>
        <p:nvSpPr>
          <p:cNvPr id="309" name="Google Shape;248;p16"/>
          <p:cNvSpPr txBox="1"/>
          <p:nvPr/>
        </p:nvSpPr>
        <p:spPr>
          <a:xfrm>
            <a:off x="1546884" y="2614236"/>
            <a:ext cx="21480646" cy="792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>
            <a:lvl1pPr algn="l" defTabSz="914400">
              <a:defRPr sz="4000" b="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Пример фильтра на вертикальные линии</a:t>
            </a:r>
          </a:p>
        </p:txBody>
      </p:sp>
      <p:pic>
        <p:nvPicPr>
          <p:cNvPr id="310" name="Снимок экрана 2022-02-22 в 16.44.28.png" descr="Снимок экрана 2022-02-22 в 16.44.2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5424" y="4369191"/>
            <a:ext cx="20233152" cy="665633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Android Inc.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Свертка</a:t>
            </a:r>
          </a:p>
        </p:txBody>
      </p:sp>
      <p:pic>
        <p:nvPicPr>
          <p:cNvPr id="313" name="Снимок экрана 2022-02-22 в 16.51.06.png" descr="Снимок экрана 2022-02-22 в 16.51.0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7045" y="5573889"/>
            <a:ext cx="19840324" cy="73002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Android Inc.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Свертка. Глубокие сверточные сети</a:t>
            </a:r>
          </a:p>
        </p:txBody>
      </p:sp>
      <p:pic>
        <p:nvPicPr>
          <p:cNvPr id="316" name="Снимок экрана 2022-02-22 в 16.55.40.png" descr="Снимок экрана 2022-02-22 в 16.55.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9004" y="3885705"/>
            <a:ext cx="17834731" cy="9499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17" name="Снимок экрана 2022-02-22 в 16.55.40.png" descr="Снимок экрана 2022-02-22 в 16.55.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6004" y="4012705"/>
            <a:ext cx="17834731" cy="9499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Android Inc.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Обучение сверточной сети</a:t>
            </a:r>
          </a:p>
        </p:txBody>
      </p:sp>
      <p:sp>
        <p:nvSpPr>
          <p:cNvPr id="3" name="слишком много нейронов в 1 слое сети (W * H)…">
            <a:extLst>
              <a:ext uri="{FF2B5EF4-FFF2-40B4-BE49-F238E27FC236}">
                <a16:creationId xmlns:a16="http://schemas.microsoft.com/office/drawing/2014/main" id="{5C5149BA-69CC-1ABC-A932-79C4BC9F3EC9}"/>
              </a:ext>
            </a:extLst>
          </p:cNvPr>
          <p:cNvSpPr txBox="1"/>
          <p:nvPr/>
        </p:nvSpPr>
        <p:spPr>
          <a:xfrm>
            <a:off x="1270000" y="3149600"/>
            <a:ext cx="21844000" cy="929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/>
          <a:p>
            <a:pPr marL="1217082" lvl="1" indent="-582082" algn="l">
              <a:lnSpc>
                <a:spcPct val="90000"/>
              </a:lnSpc>
              <a:spcBef>
                <a:spcPts val="1600"/>
              </a:spcBef>
              <a:buSzPct val="125000"/>
              <a:buFont typeface="Courier New"/>
              <a:buChar char="o"/>
              <a:defRPr sz="4000" b="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ru-RU" dirty="0"/>
              <a:t>Применение операции свертки (поэлементное произведение ядра на сегмент изображения и сумма) – дифференцируемая операция</a:t>
            </a:r>
            <a:endParaRPr dirty="0"/>
          </a:p>
          <a:p>
            <a:pPr marL="1217082" lvl="1" indent="-582082" algn="l">
              <a:lnSpc>
                <a:spcPct val="90000"/>
              </a:lnSpc>
              <a:spcBef>
                <a:spcPts val="1600"/>
              </a:spcBef>
              <a:buSzPct val="125000"/>
              <a:buFont typeface="Courier New"/>
              <a:buChar char="o"/>
              <a:defRPr sz="4000" b="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ru-RU" dirty="0"/>
              <a:t>Методом обратного распространения можно посчитать градиент для каждого веса </a:t>
            </a:r>
            <a:r>
              <a:rPr lang="ru-RU" dirty="0" err="1"/>
              <a:t>сверточного</a:t>
            </a:r>
            <a:r>
              <a:rPr lang="ru-RU" dirty="0"/>
              <a:t> ядра</a:t>
            </a:r>
          </a:p>
          <a:p>
            <a:pPr algn="l">
              <a:lnSpc>
                <a:spcPct val="90000"/>
              </a:lnSpc>
              <a:spcBef>
                <a:spcPts val="1600"/>
              </a:spcBef>
              <a:defRPr sz="4000" b="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dirty="0"/>
          </a:p>
        </p:txBody>
      </p:sp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Android Inc.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Pooling</a:t>
            </a:r>
          </a:p>
        </p:txBody>
      </p:sp>
      <p:pic>
        <p:nvPicPr>
          <p:cNvPr id="323" name="Google Shape;448;p27" descr="Google Shape;448;p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0506" y="6058869"/>
            <a:ext cx="7396921" cy="5448367"/>
          </a:xfrm>
          <a:prstGeom prst="rect">
            <a:avLst/>
          </a:prstGeom>
          <a:ln w="12700">
            <a:miter lim="400000"/>
          </a:ln>
        </p:spPr>
      </p:pic>
      <p:sp>
        <p:nvSpPr>
          <p:cNvPr id="324" name="Уменьшение размера карт активации…"/>
          <p:cNvSpPr txBox="1"/>
          <p:nvPr/>
        </p:nvSpPr>
        <p:spPr>
          <a:xfrm>
            <a:off x="1270000" y="3149600"/>
            <a:ext cx="21844000" cy="929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/>
          <a:p>
            <a:pPr marL="1217082" lvl="1" indent="-582082" algn="l">
              <a:lnSpc>
                <a:spcPct val="90000"/>
              </a:lnSpc>
              <a:spcBef>
                <a:spcPts val="1600"/>
              </a:spcBef>
              <a:buSzPct val="125000"/>
              <a:buFont typeface="Courier New"/>
              <a:buChar char="o"/>
              <a:defRPr sz="4000" b="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Уменьшение размера карт активации</a:t>
            </a:r>
          </a:p>
          <a:p>
            <a:pPr marL="1217082" lvl="1" indent="-582082" algn="l">
              <a:lnSpc>
                <a:spcPct val="90000"/>
              </a:lnSpc>
              <a:spcBef>
                <a:spcPts val="1600"/>
              </a:spcBef>
              <a:buSzPct val="125000"/>
              <a:buFont typeface="Courier New"/>
              <a:buChar char="o"/>
              <a:defRPr sz="4000" b="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Уменьшение чувствительность к пространственному расположению объектов</a:t>
            </a:r>
          </a:p>
          <a:p>
            <a:pPr algn="l">
              <a:lnSpc>
                <a:spcPct val="90000"/>
              </a:lnSpc>
              <a:spcBef>
                <a:spcPts val="1600"/>
              </a:spcBef>
              <a:defRPr sz="4000" b="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Android Inc.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Pooling</a:t>
            </a:r>
          </a:p>
        </p:txBody>
      </p:sp>
      <p:pic>
        <p:nvPicPr>
          <p:cNvPr id="327" name="Снимок экрана 2022-02-22 в 17.15.20.png" descr="Снимок экрана 2022-02-22 в 17.15.2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6657" y="4398233"/>
            <a:ext cx="15631514" cy="716226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Android Inc.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Pooling</a:t>
            </a:r>
          </a:p>
        </p:txBody>
      </p:sp>
      <p:pic>
        <p:nvPicPr>
          <p:cNvPr id="330" name="Снимок экрана 2022-02-22 в 17.16.03.png" descr="Снимок экрана 2022-02-22 в 17.16.0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8517" y="5001708"/>
            <a:ext cx="11266965" cy="6438266"/>
          </a:xfrm>
          <a:prstGeom prst="rect">
            <a:avLst/>
          </a:prstGeom>
          <a:ln w="12700">
            <a:miter lim="400000"/>
          </a:ln>
        </p:spPr>
      </p:pic>
      <p:sp>
        <p:nvSpPr>
          <p:cNvPr id="331" name="Google Shape;248;p16"/>
          <p:cNvSpPr txBox="1"/>
          <p:nvPr/>
        </p:nvSpPr>
        <p:spPr>
          <a:xfrm>
            <a:off x="8339886" y="3755629"/>
            <a:ext cx="21480646" cy="792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>
            <a:lvl1pPr algn="l" defTabSz="914400">
              <a:defRPr sz="4000" b="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С применением MaxPooling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Android Inc.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 err="1"/>
              <a:t>Инициализация</a:t>
            </a:r>
            <a:r>
              <a:rPr dirty="0"/>
              <a:t> </a:t>
            </a:r>
            <a:r>
              <a:rPr lang="en-US" dirty="0"/>
              <a:t>Xavier</a:t>
            </a:r>
            <a:endParaRPr dirty="0"/>
          </a:p>
        </p:txBody>
      </p:sp>
      <p:sp>
        <p:nvSpPr>
          <p:cNvPr id="177" name="Случайно (random) W = k*rand…"/>
          <p:cNvSpPr txBox="1"/>
          <p:nvPr/>
        </p:nvSpPr>
        <p:spPr>
          <a:xfrm>
            <a:off x="1270000" y="3149600"/>
            <a:ext cx="21844000" cy="929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pPr marL="1217082" lvl="1" indent="-582082" algn="l">
              <a:lnSpc>
                <a:spcPct val="90000"/>
              </a:lnSpc>
              <a:spcBef>
                <a:spcPts val="1600"/>
              </a:spcBef>
              <a:buSzPct val="125000"/>
              <a:buFont typeface="Courier New"/>
              <a:buChar char="o"/>
              <a:defRPr sz="4000" b="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US" dirty="0"/>
              <a:t>Xavier initialization (</a:t>
            </a:r>
            <a:r>
              <a:rPr lang="en-US" dirty="0" err="1"/>
              <a:t>Glorot</a:t>
            </a:r>
            <a:r>
              <a:rPr lang="en-US" dirty="0"/>
              <a:t>, </a:t>
            </a:r>
            <a:r>
              <a:rPr lang="en-US" dirty="0" err="1"/>
              <a:t>Bengio</a:t>
            </a:r>
            <a:r>
              <a:rPr lang="en-US" dirty="0"/>
              <a:t>, 2010)</a:t>
            </a:r>
          </a:p>
          <a:p>
            <a:pPr marL="1217082" lvl="1" indent="-582082" algn="l">
              <a:lnSpc>
                <a:spcPct val="90000"/>
              </a:lnSpc>
              <a:spcBef>
                <a:spcPts val="1600"/>
              </a:spcBef>
              <a:buSzPct val="125000"/>
              <a:buFont typeface="Courier New"/>
              <a:buChar char="o"/>
              <a:defRPr sz="4000" b="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ru-RU" dirty="0"/>
              <a:t>Рассмотрим простой линейный нейрон: 𝑦 = 𝑤</a:t>
            </a:r>
            <a:r>
              <a:rPr lang="ru-RU" baseline="30000" dirty="0"/>
              <a:t>⊤</a:t>
            </a:r>
            <a:r>
              <a:rPr lang="ru-RU" dirty="0"/>
              <a:t>𝑥 + 𝑏 = ∑ 𝑤</a:t>
            </a:r>
            <a:r>
              <a:rPr lang="ru-RU" baseline="-25000" dirty="0"/>
              <a:t>𝑖</a:t>
            </a:r>
            <a:r>
              <a:rPr lang="ru-RU" dirty="0"/>
              <a:t>𝑥</a:t>
            </a:r>
            <a:r>
              <a:rPr lang="ru-RU" baseline="-25000" dirty="0"/>
              <a:t>𝑖 </a:t>
            </a:r>
            <a:r>
              <a:rPr lang="ru-RU" dirty="0"/>
              <a:t>+ 𝑏</a:t>
            </a:r>
            <a:endParaRPr lang="en-US" dirty="0"/>
          </a:p>
          <a:p>
            <a:pPr marL="1217082" lvl="1" indent="-582082" algn="l">
              <a:lnSpc>
                <a:spcPct val="90000"/>
              </a:lnSpc>
              <a:spcBef>
                <a:spcPts val="1600"/>
              </a:spcBef>
              <a:buSzPct val="125000"/>
              <a:buFont typeface="Courier New"/>
              <a:buChar char="o"/>
              <a:defRPr sz="4000" b="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ru-RU" dirty="0"/>
              <a:t>Его дисперсия равна </a:t>
            </a:r>
            <a:endParaRPr lang="en-US" dirty="0"/>
          </a:p>
          <a:p>
            <a:pPr marL="635000" lvl="1" algn="l">
              <a:lnSpc>
                <a:spcPct val="90000"/>
              </a:lnSpc>
              <a:spcBef>
                <a:spcPts val="1600"/>
              </a:spcBef>
              <a:buSzPct val="125000"/>
              <a:defRPr sz="4000" b="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US" dirty="0"/>
              <a:t>    Var[𝑦</a:t>
            </a:r>
            <a:r>
              <a:rPr lang="en-US" baseline="-25000" dirty="0"/>
              <a:t>𝑖</a:t>
            </a:r>
            <a:r>
              <a:rPr lang="en-US" dirty="0"/>
              <a:t> ] = Var[</a:t>
            </a:r>
            <a:r>
              <a:rPr lang="ru-RU" dirty="0"/>
              <a:t>𝑤</a:t>
            </a:r>
            <a:r>
              <a:rPr lang="ru-RU" baseline="-25000" dirty="0"/>
              <a:t>𝑖</a:t>
            </a:r>
            <a:r>
              <a:rPr lang="ru-RU" dirty="0"/>
              <a:t>𝑥</a:t>
            </a:r>
            <a:r>
              <a:rPr lang="ru-RU" baseline="-25000" dirty="0"/>
              <a:t>𝑖</a:t>
            </a:r>
            <a:r>
              <a:rPr lang="en-US" dirty="0"/>
              <a:t> ] = 𝔼 [𝑤</a:t>
            </a:r>
            <a:r>
              <a:rPr lang="en-US" baseline="-25000" dirty="0"/>
              <a:t>𝑖</a:t>
            </a:r>
            <a:r>
              <a:rPr lang="en-US" baseline="30000" dirty="0"/>
              <a:t>2</a:t>
            </a:r>
            <a:r>
              <a:rPr lang="ru-RU" baseline="30000" dirty="0"/>
              <a:t> </a:t>
            </a:r>
            <a:r>
              <a:rPr lang="en-US" dirty="0"/>
              <a:t>𝑥</a:t>
            </a:r>
            <a:r>
              <a:rPr lang="en-US" baseline="-25000" dirty="0"/>
              <a:t>𝑖</a:t>
            </a:r>
            <a:r>
              <a:rPr lang="en-US" baseline="30000" dirty="0"/>
              <a:t>2</a:t>
            </a:r>
            <a:r>
              <a:rPr lang="en-US" dirty="0"/>
              <a:t>] − (𝔼 [</a:t>
            </a:r>
            <a:r>
              <a:rPr lang="ru-RU" dirty="0"/>
              <a:t>𝑤</a:t>
            </a:r>
            <a:r>
              <a:rPr lang="ru-RU" baseline="-25000" dirty="0"/>
              <a:t>𝑖</a:t>
            </a:r>
            <a:r>
              <a:rPr lang="en-US" dirty="0"/>
              <a:t>𝑥</a:t>
            </a:r>
            <a:r>
              <a:rPr lang="en-US" baseline="-25000" dirty="0"/>
              <a:t>𝑖</a:t>
            </a:r>
            <a:r>
              <a:rPr lang="en-US" dirty="0"/>
              <a:t> ])</a:t>
            </a:r>
            <a:r>
              <a:rPr lang="en-US" baseline="30000" dirty="0"/>
              <a:t>2</a:t>
            </a:r>
            <a:r>
              <a:rPr lang="en-US" dirty="0"/>
              <a:t> = </a:t>
            </a:r>
          </a:p>
          <a:p>
            <a:pPr marL="635000" lvl="1" algn="l">
              <a:lnSpc>
                <a:spcPct val="90000"/>
              </a:lnSpc>
              <a:spcBef>
                <a:spcPts val="1600"/>
              </a:spcBef>
              <a:buSzPct val="125000"/>
              <a:defRPr sz="4000" b="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US" dirty="0"/>
              <a:t>    = 𝔼 [</a:t>
            </a:r>
            <a:r>
              <a:rPr lang="ru-RU" dirty="0"/>
              <a:t>𝑥</a:t>
            </a:r>
            <a:r>
              <a:rPr lang="ru-RU" baseline="-25000" dirty="0"/>
              <a:t>𝑖</a:t>
            </a:r>
            <a:r>
              <a:rPr lang="en-US" dirty="0"/>
              <a:t> ]</a:t>
            </a:r>
            <a:r>
              <a:rPr lang="en-US" baseline="30000" dirty="0"/>
              <a:t>2</a:t>
            </a:r>
            <a:r>
              <a:rPr lang="en-US" dirty="0"/>
              <a:t> Var[</a:t>
            </a:r>
            <a:r>
              <a:rPr lang="ru-RU" dirty="0"/>
              <a:t>𝑤</a:t>
            </a:r>
            <a:r>
              <a:rPr lang="ru-RU" baseline="-25000" dirty="0"/>
              <a:t>𝑖</a:t>
            </a:r>
            <a:r>
              <a:rPr lang="en-US" dirty="0"/>
              <a:t> ] + 𝔼 [</a:t>
            </a:r>
            <a:r>
              <a:rPr lang="ru-RU" dirty="0"/>
              <a:t>𝑤</a:t>
            </a:r>
            <a:r>
              <a:rPr lang="ru-RU" baseline="-25000" dirty="0"/>
              <a:t>𝑖</a:t>
            </a:r>
            <a:r>
              <a:rPr lang="en-US" dirty="0"/>
              <a:t> ]</a:t>
            </a:r>
            <a:r>
              <a:rPr lang="en-US" baseline="30000" dirty="0"/>
              <a:t>2</a:t>
            </a:r>
            <a:r>
              <a:rPr lang="en-US" dirty="0"/>
              <a:t> Var[</a:t>
            </a:r>
            <a:r>
              <a:rPr lang="ru-RU" dirty="0"/>
              <a:t>𝑥</a:t>
            </a:r>
            <a:r>
              <a:rPr lang="ru-RU" baseline="-25000" dirty="0"/>
              <a:t>𝑖</a:t>
            </a:r>
            <a:r>
              <a:rPr lang="en-US" dirty="0"/>
              <a:t> ] + Var[</a:t>
            </a:r>
            <a:r>
              <a:rPr lang="ru-RU" dirty="0"/>
              <a:t>𝑤</a:t>
            </a:r>
            <a:r>
              <a:rPr lang="ru-RU" baseline="-25000" dirty="0"/>
              <a:t>𝑖</a:t>
            </a:r>
            <a:r>
              <a:rPr lang="en-US" dirty="0"/>
              <a:t> ] Var[</a:t>
            </a:r>
            <a:r>
              <a:rPr lang="ru-RU" dirty="0"/>
              <a:t>𝑥</a:t>
            </a:r>
            <a:r>
              <a:rPr lang="ru-RU" baseline="-25000" dirty="0"/>
              <a:t>𝑖</a:t>
            </a:r>
            <a:r>
              <a:rPr lang="en-US" dirty="0"/>
              <a:t> ]</a:t>
            </a:r>
          </a:p>
          <a:p>
            <a:pPr marL="1217082" lvl="1" indent="-582082" algn="l">
              <a:lnSpc>
                <a:spcPct val="90000"/>
              </a:lnSpc>
              <a:spcBef>
                <a:spcPts val="1600"/>
              </a:spcBef>
              <a:buSzPct val="125000"/>
              <a:buFont typeface="Courier New"/>
              <a:buChar char="o"/>
              <a:defRPr sz="4000" b="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ru-RU" dirty="0"/>
              <a:t>Для нулевого среднего весов </a:t>
            </a:r>
            <a:r>
              <a:rPr lang="en-US" dirty="0"/>
              <a:t>Var[𝑦</a:t>
            </a:r>
            <a:r>
              <a:rPr lang="en-US" baseline="-25000" dirty="0"/>
              <a:t>𝑖</a:t>
            </a:r>
            <a:r>
              <a:rPr lang="en-US" dirty="0"/>
              <a:t> ] = Var[</a:t>
            </a:r>
            <a:r>
              <a:rPr lang="ru-RU" dirty="0"/>
              <a:t>𝑤</a:t>
            </a:r>
            <a:r>
              <a:rPr lang="ru-RU" baseline="-25000" dirty="0"/>
              <a:t>𝑖</a:t>
            </a:r>
            <a:r>
              <a:rPr lang="en-US" dirty="0"/>
              <a:t> ] Var[</a:t>
            </a:r>
            <a:r>
              <a:rPr lang="ru-RU" dirty="0"/>
              <a:t>𝑥</a:t>
            </a:r>
            <a:r>
              <a:rPr lang="ru-RU" baseline="-25000" dirty="0"/>
              <a:t>𝑖</a:t>
            </a:r>
            <a:r>
              <a:rPr lang="en-US" dirty="0"/>
              <a:t> ]</a:t>
            </a:r>
          </a:p>
          <a:p>
            <a:pPr marL="1217082" lvl="1" indent="-582082" algn="l">
              <a:lnSpc>
                <a:spcPct val="90000"/>
              </a:lnSpc>
              <a:spcBef>
                <a:spcPts val="1600"/>
              </a:spcBef>
              <a:buSzPct val="125000"/>
              <a:buFont typeface="Courier New"/>
              <a:buChar char="o"/>
              <a:defRPr sz="4000" b="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ru-RU" dirty="0"/>
              <a:t>И если 𝑤</a:t>
            </a:r>
            <a:r>
              <a:rPr lang="ru-RU" baseline="-25000" dirty="0"/>
              <a:t>𝑖</a:t>
            </a:r>
            <a:r>
              <a:rPr lang="ru-RU" dirty="0"/>
              <a:t> и 𝑥</a:t>
            </a:r>
            <a:r>
              <a:rPr lang="ru-RU" baseline="-25000" dirty="0"/>
              <a:t>𝑖</a:t>
            </a:r>
            <a:r>
              <a:rPr lang="ru-RU" dirty="0"/>
              <a:t> инициализированы независимо из одного и того же распределения </a:t>
            </a:r>
            <a:endParaRPr lang="en-US" dirty="0"/>
          </a:p>
          <a:p>
            <a:pPr marL="635000" lvl="1" algn="l">
              <a:lnSpc>
                <a:spcPct val="90000"/>
              </a:lnSpc>
              <a:spcBef>
                <a:spcPts val="1600"/>
              </a:spcBef>
              <a:buSzPct val="125000"/>
              <a:defRPr sz="4000" b="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US" dirty="0"/>
              <a:t>    Var[𝑦] = Var[∑ 𝑦</a:t>
            </a:r>
            <a:r>
              <a:rPr lang="en-US" baseline="-25000" dirty="0"/>
              <a:t>𝑖</a:t>
            </a:r>
            <a:r>
              <a:rPr lang="en-US" dirty="0"/>
              <a:t>] = ∑ Var[</a:t>
            </a:r>
            <a:r>
              <a:rPr lang="ru-RU" dirty="0"/>
              <a:t>𝑤</a:t>
            </a:r>
            <a:r>
              <a:rPr lang="ru-RU" baseline="-25000" dirty="0"/>
              <a:t>𝑖</a:t>
            </a:r>
            <a:r>
              <a:rPr lang="ru-RU" dirty="0"/>
              <a:t> 𝑥</a:t>
            </a:r>
            <a:r>
              <a:rPr lang="ru-RU" baseline="-25000" dirty="0"/>
              <a:t>𝑖</a:t>
            </a:r>
            <a:r>
              <a:rPr lang="en-US" dirty="0"/>
              <a:t> ] = 𝑛</a:t>
            </a:r>
            <a:r>
              <a:rPr lang="en-US" baseline="-25000" dirty="0"/>
              <a:t>out</a:t>
            </a:r>
            <a:r>
              <a:rPr lang="en-US" dirty="0"/>
              <a:t> Var[</a:t>
            </a:r>
            <a:r>
              <a:rPr lang="ru-RU" dirty="0"/>
              <a:t>𝑤</a:t>
            </a:r>
            <a:r>
              <a:rPr lang="ru-RU" baseline="-25000" dirty="0"/>
              <a:t>𝑖</a:t>
            </a:r>
            <a:r>
              <a:rPr lang="en-US" dirty="0"/>
              <a:t> ] Var[</a:t>
            </a:r>
            <a:r>
              <a:rPr lang="ru-RU" dirty="0"/>
              <a:t>𝑥</a:t>
            </a:r>
            <a:r>
              <a:rPr lang="ru-RU" baseline="-25000" dirty="0"/>
              <a:t>𝑖</a:t>
            </a:r>
            <a:r>
              <a:rPr lang="en-US" dirty="0"/>
              <a:t> ] </a:t>
            </a:r>
          </a:p>
          <a:p>
            <a:pPr marL="1217082" lvl="1" indent="-582082" algn="l">
              <a:lnSpc>
                <a:spcPct val="90000"/>
              </a:lnSpc>
              <a:spcBef>
                <a:spcPts val="1600"/>
              </a:spcBef>
              <a:buSzPct val="125000"/>
              <a:buFont typeface="Courier New"/>
              <a:buChar char="o"/>
              <a:defRPr sz="4000" b="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ru-RU" sz="4000" b="0" dirty="0">
                <a:latin typeface="Helvetica Light"/>
              </a:rPr>
              <a:t>Иначе</a:t>
            </a:r>
            <a:r>
              <a:rPr lang="ru-RU" dirty="0"/>
              <a:t> говоря, дисперсия на выходе пропорциональна дисперсии на входе с коэффициентом </a:t>
            </a:r>
            <a:r>
              <a:rPr lang="en-US" dirty="0"/>
              <a:t>𝑛</a:t>
            </a:r>
            <a:r>
              <a:rPr lang="en-US" baseline="-25000" dirty="0"/>
              <a:t>out</a:t>
            </a:r>
            <a:r>
              <a:rPr lang="en-US" dirty="0"/>
              <a:t> Var[</a:t>
            </a:r>
            <a:r>
              <a:rPr lang="ru-RU" dirty="0"/>
              <a:t>𝑤</a:t>
            </a:r>
            <a:r>
              <a:rPr lang="ru-RU" baseline="-25000" dirty="0"/>
              <a:t>𝑖</a:t>
            </a:r>
            <a:r>
              <a:rPr lang="en-US" dirty="0"/>
              <a:t> ]</a:t>
            </a:r>
          </a:p>
          <a:p>
            <a:pPr marL="1217082" lvl="1" indent="-582082" algn="l">
              <a:lnSpc>
                <a:spcPct val="90000"/>
              </a:lnSpc>
              <a:spcBef>
                <a:spcPts val="1600"/>
              </a:spcBef>
              <a:buSzPct val="125000"/>
              <a:buFont typeface="Courier New"/>
              <a:buChar char="o"/>
              <a:defRPr sz="4000" b="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dirty="0"/>
          </a:p>
          <a:p>
            <a:pPr marL="635000" lvl="1" algn="l">
              <a:lnSpc>
                <a:spcPct val="90000"/>
              </a:lnSpc>
              <a:spcBef>
                <a:spcPts val="1600"/>
              </a:spcBef>
              <a:buSzPct val="125000"/>
              <a:defRPr sz="4000" b="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379092"/>
      </p:ext>
    </p:extLst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Android Inc.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Skip Connection</a:t>
            </a:r>
          </a:p>
        </p:txBody>
      </p:sp>
      <p:sp>
        <p:nvSpPr>
          <p:cNvPr id="334" name="Google Shape;248;p16"/>
          <p:cNvSpPr txBox="1"/>
          <p:nvPr/>
        </p:nvSpPr>
        <p:spPr>
          <a:xfrm>
            <a:off x="1451677" y="3136072"/>
            <a:ext cx="21480646" cy="792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>
            <a:lvl1pPr algn="l" defTabSz="914400">
              <a:defRPr sz="4000" b="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rPr dirty="0" err="1"/>
              <a:t>Идея</a:t>
            </a:r>
            <a:r>
              <a:rPr dirty="0"/>
              <a:t> </a:t>
            </a:r>
            <a:r>
              <a:rPr dirty="0" err="1"/>
              <a:t>для</a:t>
            </a:r>
            <a:r>
              <a:rPr dirty="0"/>
              <a:t> </a:t>
            </a:r>
            <a:r>
              <a:rPr dirty="0" err="1"/>
              <a:t>борьбы</a:t>
            </a:r>
            <a:r>
              <a:rPr dirty="0"/>
              <a:t> с </a:t>
            </a:r>
            <a:r>
              <a:rPr dirty="0" err="1"/>
              <a:t>затухающими</a:t>
            </a:r>
            <a:r>
              <a:rPr dirty="0"/>
              <a:t> </a:t>
            </a:r>
            <a:r>
              <a:rPr dirty="0" err="1"/>
              <a:t>градиентами</a:t>
            </a:r>
            <a:r>
              <a:rPr lang="ru-RU" dirty="0"/>
              <a:t> и не только</a:t>
            </a:r>
            <a:endParaRPr dirty="0"/>
          </a:p>
        </p:txBody>
      </p:sp>
      <p:pic>
        <p:nvPicPr>
          <p:cNvPr id="335" name="Снимок экрана 2022-02-22 в 17.18.45.png" descr="Снимок экрана 2022-02-22 в 17.18.45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2377" y="4922745"/>
            <a:ext cx="18359246" cy="5570699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0F19EE3-1DFE-4449-2530-B6DDFD951046}"/>
              </a:ext>
            </a:extLst>
          </p:cNvPr>
          <p:cNvSpPr txBox="1"/>
          <p:nvPr/>
        </p:nvSpPr>
        <p:spPr>
          <a:xfrm>
            <a:off x="-2393303" y="12700000"/>
            <a:ext cx="12195110" cy="5539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ru-RU" b="0" dirty="0"/>
              <a:t>https://arxiv.org/pdf/1512.03385.pdf</a:t>
            </a:r>
          </a:p>
        </p:txBody>
      </p:sp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Android Inc.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Skip Connection</a:t>
            </a:r>
          </a:p>
        </p:txBody>
      </p:sp>
      <p:pic>
        <p:nvPicPr>
          <p:cNvPr id="338" name="Google Shape;557;p32" descr="Google Shape;557;p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998" y="4035325"/>
            <a:ext cx="19480770" cy="595164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Android Inc.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Skip Connection</a:t>
            </a:r>
          </a:p>
        </p:txBody>
      </p:sp>
      <p:pic>
        <p:nvPicPr>
          <p:cNvPr id="341" name="Google Shape;557;p32" descr="Google Shape;557;p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998" y="4035325"/>
            <a:ext cx="19480770" cy="5951640"/>
          </a:xfrm>
          <a:prstGeom prst="rect">
            <a:avLst/>
          </a:prstGeom>
          <a:ln w="12700">
            <a:miter lim="400000"/>
          </a:ln>
        </p:spPr>
      </p:pic>
      <p:sp>
        <p:nvSpPr>
          <p:cNvPr id="342" name="Google Shape;655;p44"/>
          <p:cNvSpPr txBox="1"/>
          <p:nvPr/>
        </p:nvSpPr>
        <p:spPr>
          <a:xfrm>
            <a:off x="11053361" y="5248929"/>
            <a:ext cx="2737796" cy="60218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>
            <a:lvl1pPr algn="l" defTabSz="914400">
              <a:defRPr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0.1x0.1 + 0.1</a:t>
            </a:r>
          </a:p>
        </p:txBody>
      </p:sp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object 2"/>
          <p:cNvSpPr txBox="1"/>
          <p:nvPr/>
        </p:nvSpPr>
        <p:spPr>
          <a:xfrm>
            <a:off x="23569313" y="12818870"/>
            <a:ext cx="179071" cy="368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indent="12700" algn="l" defTabSz="1828800">
              <a:spcBef>
                <a:spcPts val="200"/>
              </a:spcBef>
              <a:defRPr sz="2400" b="0">
                <a:solidFill>
                  <a:srgbClr val="FFFFFF"/>
                </a:solidFill>
                <a:latin typeface="SBSansDisplay-Light"/>
                <a:ea typeface="SBSansDisplay-Light"/>
                <a:cs typeface="SBSansDisplay-Light"/>
                <a:sym typeface="SBSansDisplay-Light"/>
              </a:defRPr>
            </a:lvl1pPr>
          </a:lstStyle>
          <a:p>
            <a:r>
              <a:t>1</a:t>
            </a:r>
          </a:p>
        </p:txBody>
      </p:sp>
      <p:sp>
        <p:nvSpPr>
          <p:cNvPr id="345" name="Заголовок 4"/>
          <p:cNvSpPr txBox="1"/>
          <p:nvPr/>
        </p:nvSpPr>
        <p:spPr>
          <a:xfrm>
            <a:off x="1371600" y="5334000"/>
            <a:ext cx="16611600" cy="3302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algn="l" defTabSz="1828800">
              <a:defRPr sz="10800">
                <a:solidFill>
                  <a:srgbClr val="333F48"/>
                </a:solidFill>
                <a:latin typeface="SB Sans Display Semibold"/>
                <a:ea typeface="SB Sans Display Semibold"/>
                <a:cs typeface="SB Sans Display Semibold"/>
                <a:sym typeface="SB Sans Display Semibold"/>
              </a:defRPr>
            </a:lvl1pPr>
          </a:lstStyle>
          <a:p>
            <a:r>
              <a:t>Архитектуры сверточных сетей</a:t>
            </a:r>
          </a:p>
        </p:txBody>
      </p:sp>
    </p:spTree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Android Inc.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ImageNet</a:t>
            </a:r>
          </a:p>
        </p:txBody>
      </p:sp>
      <p:pic>
        <p:nvPicPr>
          <p:cNvPr id="348" name="Google Shape;584;p36" descr="Google Shape;584;p3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856" y="4893440"/>
            <a:ext cx="11237396" cy="4494968"/>
          </a:xfrm>
          <a:prstGeom prst="rect">
            <a:avLst/>
          </a:prstGeom>
          <a:ln w="12700">
            <a:miter lim="400000"/>
          </a:ln>
        </p:spPr>
      </p:pic>
      <p:pic>
        <p:nvPicPr>
          <p:cNvPr id="349" name="Google Shape;594;p37" descr="Google Shape;594;p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06994" y="4589046"/>
            <a:ext cx="9422659" cy="489535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Android Inc.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AlexNet</a:t>
            </a:r>
          </a:p>
        </p:txBody>
      </p:sp>
      <p:pic>
        <p:nvPicPr>
          <p:cNvPr id="352" name="Снимок экрана 2022-02-22 в 17.26.23.png" descr="Снимок экрана 2022-02-22 в 17.26.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4329" y="4010089"/>
            <a:ext cx="16486489" cy="743723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Android Inc.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AlexNet -&gt; VGG </a:t>
            </a:r>
          </a:p>
        </p:txBody>
      </p:sp>
      <p:pic>
        <p:nvPicPr>
          <p:cNvPr id="355" name="Google Shape;618;p40" descr="Google Shape;618;p4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289" y="5363761"/>
            <a:ext cx="21518802" cy="6784793"/>
          </a:xfrm>
          <a:prstGeom prst="rect">
            <a:avLst/>
          </a:prstGeom>
          <a:ln w="12700">
            <a:miter lim="400000"/>
          </a:ln>
        </p:spPr>
      </p:pic>
      <p:sp>
        <p:nvSpPr>
          <p:cNvPr id="356" name="conv слои 3х3 (receptive field) - меньше, чем у AlexNet…"/>
          <p:cNvSpPr txBox="1"/>
          <p:nvPr/>
        </p:nvSpPr>
        <p:spPr>
          <a:xfrm>
            <a:off x="1270000" y="3149600"/>
            <a:ext cx="21844000" cy="929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/>
          <a:p>
            <a:pPr marL="1217082" lvl="1" indent="-582082" algn="l">
              <a:lnSpc>
                <a:spcPct val="90000"/>
              </a:lnSpc>
              <a:spcBef>
                <a:spcPts val="1600"/>
              </a:spcBef>
              <a:buSzPct val="125000"/>
              <a:buFont typeface="Courier New"/>
              <a:buChar char="o"/>
              <a:defRPr sz="4000" b="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conv слои 3х3 (receptive field) - меньше, чем у AlexNet</a:t>
            </a:r>
          </a:p>
          <a:p>
            <a:pPr marL="1217082" lvl="1" indent="-582082" algn="l">
              <a:lnSpc>
                <a:spcPct val="90000"/>
              </a:lnSpc>
              <a:spcBef>
                <a:spcPts val="1600"/>
              </a:spcBef>
              <a:buSzPct val="125000"/>
              <a:buFont typeface="Courier New"/>
              <a:buChar char="o"/>
              <a:defRPr sz="4000" b="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3 FC слоя</a:t>
            </a:r>
          </a:p>
          <a:p>
            <a:pPr algn="l">
              <a:lnSpc>
                <a:spcPct val="90000"/>
              </a:lnSpc>
              <a:spcBef>
                <a:spcPts val="1600"/>
              </a:spcBef>
              <a:defRPr sz="4000" b="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Варианты Residual блоков"/>
          <p:cNvSpPr txBox="1"/>
          <p:nvPr/>
        </p:nvSpPr>
        <p:spPr>
          <a:xfrm>
            <a:off x="1270000" y="3149600"/>
            <a:ext cx="21844000" cy="929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/>
          <a:p>
            <a:pPr marL="1217082" lvl="1" indent="-582082" algn="l">
              <a:lnSpc>
                <a:spcPct val="90000"/>
              </a:lnSpc>
              <a:spcBef>
                <a:spcPts val="1600"/>
              </a:spcBef>
              <a:buSzPct val="125000"/>
              <a:buFont typeface="Courier New"/>
              <a:buChar char="o"/>
              <a:defRPr sz="4000" b="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Варианты Residual блоков</a:t>
            </a:r>
          </a:p>
        </p:txBody>
      </p:sp>
      <p:sp>
        <p:nvSpPr>
          <p:cNvPr id="359" name="Android Inc.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ResNet</a:t>
            </a:r>
          </a:p>
        </p:txBody>
      </p:sp>
      <p:pic>
        <p:nvPicPr>
          <p:cNvPr id="360" name="Google Shape;670;p46" descr="Google Shape;670;p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5863" y="4692115"/>
            <a:ext cx="16999327" cy="817181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Android Inc.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ResNet</a:t>
            </a:r>
          </a:p>
        </p:txBody>
      </p:sp>
      <p:pic>
        <p:nvPicPr>
          <p:cNvPr id="363" name="Google Shape;679;p47" descr="Google Shape;679;p4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333" y="7316980"/>
            <a:ext cx="23064086" cy="4535887"/>
          </a:xfrm>
          <a:prstGeom prst="rect">
            <a:avLst/>
          </a:prstGeom>
          <a:ln w="12700">
            <a:miter lim="400000"/>
          </a:ln>
        </p:spPr>
      </p:pic>
      <p:pic>
        <p:nvPicPr>
          <p:cNvPr id="364" name="Google Shape;678;p47" descr="Google Shape;678;p4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3887" y="3740227"/>
            <a:ext cx="7061941" cy="2693730"/>
          </a:xfrm>
          <a:prstGeom prst="rect">
            <a:avLst/>
          </a:prstGeom>
          <a:ln w="12700">
            <a:miter lim="400000"/>
          </a:ln>
        </p:spPr>
      </p:pic>
      <p:sp>
        <p:nvSpPr>
          <p:cNvPr id="365" name="Google Shape;680;p47"/>
          <p:cNvSpPr/>
          <p:nvPr/>
        </p:nvSpPr>
        <p:spPr>
          <a:xfrm flipH="1">
            <a:off x="6343984" y="5451602"/>
            <a:ext cx="1050468" cy="3913174"/>
          </a:xfrm>
          <a:prstGeom prst="line">
            <a:avLst/>
          </a:prstGeom>
          <a:ln>
            <a:solidFill>
              <a:srgbClr val="595959"/>
            </a:solidFill>
            <a:tailEnd type="triangle"/>
          </a:ln>
        </p:spPr>
        <p:txBody>
          <a:bodyPr lIns="0" tIns="0" rIns="0" bIns="0"/>
          <a:lstStyle/>
          <a:p>
            <a:pPr algn="l" defTabSz="914400">
              <a:defRPr sz="1400" b="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pic>
        <p:nvPicPr>
          <p:cNvPr id="366" name="Google Shape;690;p48" descr="Google Shape;690;p4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13326" y="1706354"/>
            <a:ext cx="4406317" cy="5210150"/>
          </a:xfrm>
          <a:prstGeom prst="rect">
            <a:avLst/>
          </a:prstGeom>
          <a:ln w="12700">
            <a:miter lim="400000"/>
          </a:ln>
        </p:spPr>
      </p:pic>
      <p:sp>
        <p:nvSpPr>
          <p:cNvPr id="367" name="Линия"/>
          <p:cNvSpPr/>
          <p:nvPr/>
        </p:nvSpPr>
        <p:spPr>
          <a:xfrm>
            <a:off x="16646219" y="5944106"/>
            <a:ext cx="2200493" cy="1"/>
          </a:xfrm>
          <a:prstGeom prst="line">
            <a:avLst/>
          </a:prstGeom>
          <a:ln w="25400">
            <a:solidFill>
              <a:schemeClr val="accent5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Android Inc.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DenseNet</a:t>
            </a:r>
          </a:p>
        </p:txBody>
      </p:sp>
      <p:pic>
        <p:nvPicPr>
          <p:cNvPr id="370" name="Google Shape;722;p52" descr="Google Shape;722;p5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3023" y="4663090"/>
            <a:ext cx="9491428" cy="6322626"/>
          </a:xfrm>
          <a:prstGeom prst="rect">
            <a:avLst/>
          </a:prstGeom>
          <a:ln w="12700">
            <a:miter lim="400000"/>
          </a:ln>
        </p:spPr>
      </p:pic>
      <p:sp>
        <p:nvSpPr>
          <p:cNvPr id="371" name="DenseBlock:…"/>
          <p:cNvSpPr txBox="1"/>
          <p:nvPr/>
        </p:nvSpPr>
        <p:spPr>
          <a:xfrm>
            <a:off x="1927768" y="5283199"/>
            <a:ext cx="7524325" cy="314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914400">
              <a:defRPr sz="4000" b="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DenseBlock:</a:t>
            </a:r>
          </a:p>
          <a:p>
            <a:pPr algn="l" defTabSz="914400">
              <a:defRPr sz="4000" b="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 </a:t>
            </a:r>
          </a:p>
          <a:p>
            <a:pPr algn="l" defTabSz="914400">
              <a:defRPr sz="4000" b="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Каждый последующий слой сети получает на вход все выходы </a:t>
            </a:r>
            <a:r>
              <a:rPr>
                <a:solidFill>
                  <a:srgbClr val="FF0000"/>
                </a:solidFill>
              </a:rPr>
              <a:t>всех</a:t>
            </a:r>
            <a:r>
              <a:t> предыдущих сетей 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Android Inc.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 err="1"/>
              <a:t>Инициализация</a:t>
            </a:r>
            <a:r>
              <a:rPr dirty="0"/>
              <a:t> </a:t>
            </a:r>
            <a:r>
              <a:rPr lang="en-US" dirty="0"/>
              <a:t>Xavier</a:t>
            </a:r>
            <a:endParaRPr dirty="0"/>
          </a:p>
        </p:txBody>
      </p:sp>
      <p:sp>
        <p:nvSpPr>
          <p:cNvPr id="177" name="Случайно (random) W = k*rand…"/>
          <p:cNvSpPr txBox="1"/>
          <p:nvPr/>
        </p:nvSpPr>
        <p:spPr>
          <a:xfrm>
            <a:off x="1270000" y="3149600"/>
            <a:ext cx="21844000" cy="929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/>
          <a:p>
            <a:pPr marL="1217082" lvl="1" indent="-582082" algn="l">
              <a:lnSpc>
                <a:spcPct val="90000"/>
              </a:lnSpc>
              <a:spcBef>
                <a:spcPts val="1600"/>
              </a:spcBef>
              <a:buSzPct val="125000"/>
              <a:buFont typeface="Courier New"/>
              <a:buChar char="o"/>
              <a:defRPr sz="4000" b="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ru-RU" dirty="0"/>
              <a:t>До (</a:t>
            </a:r>
            <a:r>
              <a:rPr lang="en-US" dirty="0" err="1"/>
              <a:t>Glorot</a:t>
            </a:r>
            <a:r>
              <a:rPr lang="en-US" dirty="0"/>
              <a:t>, </a:t>
            </a:r>
            <a:r>
              <a:rPr lang="en-US" dirty="0" err="1"/>
              <a:t>Bengio</a:t>
            </a:r>
            <a:r>
              <a:rPr lang="en-US" dirty="0"/>
              <a:t>, 2010) </a:t>
            </a:r>
            <a:r>
              <a:rPr lang="ru-RU" dirty="0"/>
              <a:t>стандартным способом инициализации было </a:t>
            </a:r>
            <a:endParaRPr lang="en-US" dirty="0"/>
          </a:p>
          <a:p>
            <a:pPr marL="635000" lvl="1" algn="l">
              <a:lnSpc>
                <a:spcPct val="90000"/>
              </a:lnSpc>
              <a:spcBef>
                <a:spcPts val="1600"/>
              </a:spcBef>
              <a:buSzPct val="125000"/>
              <a:defRPr sz="4000" b="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US" dirty="0"/>
              <a:t>    </a:t>
            </a:r>
            <a:r>
              <a:rPr lang="ru-RU" dirty="0"/>
              <a:t>𝑤</a:t>
            </a:r>
            <a:r>
              <a:rPr lang="ru-RU" baseline="-25000" dirty="0"/>
              <a:t>𝑖</a:t>
            </a:r>
            <a:r>
              <a:rPr lang="ru-RU" dirty="0"/>
              <a:t> ∼ 𝑈 [− 1</a:t>
            </a:r>
            <a:r>
              <a:rPr lang="en-US" dirty="0"/>
              <a:t> / </a:t>
            </a:r>
            <a:r>
              <a:rPr lang="ru-RU" dirty="0"/>
              <a:t>√𝑛</a:t>
            </a:r>
            <a:r>
              <a:rPr lang="en-US" baseline="-25000" dirty="0"/>
              <a:t>out</a:t>
            </a:r>
            <a:r>
              <a:rPr lang="en-US" dirty="0"/>
              <a:t> , 1 / √𝑛</a:t>
            </a:r>
            <a:r>
              <a:rPr lang="en-US" baseline="-25000" dirty="0"/>
              <a:t>out</a:t>
            </a:r>
            <a:r>
              <a:rPr lang="en-US" dirty="0"/>
              <a:t> ] </a:t>
            </a:r>
          </a:p>
          <a:p>
            <a:pPr marL="635000" lvl="1" algn="l">
              <a:lnSpc>
                <a:spcPct val="90000"/>
              </a:lnSpc>
              <a:spcBef>
                <a:spcPts val="1600"/>
              </a:spcBef>
              <a:buSzPct val="125000"/>
              <a:defRPr sz="4000" b="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US" dirty="0"/>
              <a:t>    </a:t>
            </a:r>
            <a:r>
              <a:rPr lang="ru-RU" dirty="0"/>
              <a:t>См., например, </a:t>
            </a:r>
            <a:r>
              <a:rPr lang="en-US" dirty="0"/>
              <a:t>Neural Networks: Tricks of the Trade</a:t>
            </a:r>
          </a:p>
          <a:p>
            <a:pPr marL="1217082" lvl="1" indent="-582082" algn="l">
              <a:lnSpc>
                <a:spcPct val="90000"/>
              </a:lnSpc>
              <a:spcBef>
                <a:spcPts val="1600"/>
              </a:spcBef>
              <a:buSzPct val="125000"/>
              <a:buFont typeface="Courier New"/>
              <a:buChar char="o"/>
              <a:defRPr sz="4000" b="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ru-RU" dirty="0"/>
              <a:t>Так что с дисперсиями получается </a:t>
            </a:r>
            <a:endParaRPr lang="en-US" dirty="0"/>
          </a:p>
          <a:p>
            <a:pPr marL="1217082" lvl="1" indent="-582082" algn="l">
              <a:lnSpc>
                <a:spcPct val="90000"/>
              </a:lnSpc>
              <a:spcBef>
                <a:spcPts val="1600"/>
              </a:spcBef>
              <a:buSzPct val="125000"/>
              <a:buFont typeface="Courier New"/>
              <a:buChar char="o"/>
              <a:defRPr sz="4000" b="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US" dirty="0"/>
              <a:t>Var[𝑤</a:t>
            </a:r>
            <a:r>
              <a:rPr lang="en-US" baseline="-25000" dirty="0"/>
              <a:t>𝑖</a:t>
            </a:r>
            <a:r>
              <a:rPr lang="en-US" dirty="0"/>
              <a:t> ] = 1 / 12 * ( 1  / √</a:t>
            </a:r>
            <a:r>
              <a:rPr lang="ru-RU" dirty="0"/>
              <a:t> 𝑛</a:t>
            </a:r>
            <a:r>
              <a:rPr lang="en-US" baseline="-25000" dirty="0"/>
              <a:t>out</a:t>
            </a:r>
            <a:r>
              <a:rPr lang="en-US" dirty="0"/>
              <a:t> + 1 / √</a:t>
            </a:r>
            <a:r>
              <a:rPr lang="ru-RU" dirty="0"/>
              <a:t> 𝑛</a:t>
            </a:r>
            <a:r>
              <a:rPr lang="en-US" baseline="-25000" dirty="0"/>
              <a:t>out</a:t>
            </a:r>
            <a:r>
              <a:rPr lang="en-US" dirty="0"/>
              <a:t> ) </a:t>
            </a:r>
            <a:r>
              <a:rPr lang="en-US" baseline="30000" dirty="0"/>
              <a:t>2</a:t>
            </a:r>
            <a:r>
              <a:rPr lang="en-US" dirty="0"/>
              <a:t> = 1 / 3𝑛</a:t>
            </a:r>
            <a:r>
              <a:rPr lang="en-US" baseline="-25000" dirty="0"/>
              <a:t>out</a:t>
            </a:r>
            <a:r>
              <a:rPr lang="en-US" dirty="0"/>
              <a:t>  </a:t>
            </a:r>
          </a:p>
          <a:p>
            <a:pPr marL="635000" lvl="1" algn="l">
              <a:lnSpc>
                <a:spcPct val="90000"/>
              </a:lnSpc>
              <a:spcBef>
                <a:spcPts val="1600"/>
              </a:spcBef>
              <a:buSzPct val="125000"/>
              <a:defRPr sz="4000" b="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US" dirty="0"/>
              <a:t>     </a:t>
            </a:r>
            <a:r>
              <a:rPr lang="ru-RU" dirty="0"/>
              <a:t>𝑛</a:t>
            </a:r>
            <a:r>
              <a:rPr lang="en-US" baseline="-25000" dirty="0"/>
              <a:t>out</a:t>
            </a:r>
            <a:r>
              <a:rPr lang="en-US" dirty="0"/>
              <a:t> Var[𝑤</a:t>
            </a:r>
            <a:r>
              <a:rPr lang="en-US" baseline="-25000" dirty="0"/>
              <a:t>𝑖</a:t>
            </a:r>
            <a:r>
              <a:rPr lang="en-US" dirty="0"/>
              <a:t> ] = 1 / 3</a:t>
            </a:r>
          </a:p>
          <a:p>
            <a:pPr marL="1217082" lvl="1" indent="-582082" algn="l">
              <a:lnSpc>
                <a:spcPct val="90000"/>
              </a:lnSpc>
              <a:spcBef>
                <a:spcPts val="1600"/>
              </a:spcBef>
              <a:buSzPct val="125000"/>
              <a:buFont typeface="Courier New"/>
              <a:buChar char="o"/>
              <a:defRPr sz="4000" b="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ru-RU" dirty="0"/>
              <a:t>после нескольких уровней сигнал совсем умирает; аналогичный эффект происходит и в </a:t>
            </a:r>
            <a:r>
              <a:rPr lang="en-US" dirty="0"/>
              <a:t>backprop.</a:t>
            </a:r>
          </a:p>
          <a:p>
            <a:pPr marL="635000" lvl="1" algn="l">
              <a:lnSpc>
                <a:spcPct val="90000"/>
              </a:lnSpc>
              <a:spcBef>
                <a:spcPts val="1600"/>
              </a:spcBef>
              <a:buSzPct val="125000"/>
              <a:defRPr sz="4000" b="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92690750"/>
      </p:ext>
    </p:extLst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Android Inc.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DenseNet</a:t>
            </a:r>
          </a:p>
        </p:txBody>
      </p:sp>
      <p:pic>
        <p:nvPicPr>
          <p:cNvPr id="374" name="Google Shape;731;p53" descr="Google Shape;731;p5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876" y="5893618"/>
            <a:ext cx="21635844" cy="3490859"/>
          </a:xfrm>
          <a:prstGeom prst="rect">
            <a:avLst/>
          </a:prstGeom>
          <a:ln w="12700">
            <a:miter lim="400000"/>
          </a:ln>
        </p:spPr>
      </p:pic>
      <p:sp>
        <p:nvSpPr>
          <p:cNvPr id="375" name="Google Shape;732;p53"/>
          <p:cNvSpPr txBox="1"/>
          <p:nvPr/>
        </p:nvSpPr>
        <p:spPr>
          <a:xfrm>
            <a:off x="7538240" y="2917307"/>
            <a:ext cx="15518995" cy="20116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/>
          <a:p>
            <a:pPr algn="l" defTabSz="914400">
              <a:defRPr sz="4000"/>
            </a:pPr>
            <a:r>
              <a:t>Transition layers:</a:t>
            </a:r>
          </a:p>
          <a:p>
            <a:pPr algn="l" defTabSz="914400">
              <a:defRPr sz="4000" b="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1x1 conv + pooling, чтобы добиться одинаковой размерности карт активаций на входе каждого dense block’а</a:t>
            </a:r>
          </a:p>
        </p:txBody>
      </p:sp>
    </p:spTree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Android Inc.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Conv Blocks</a:t>
            </a:r>
          </a:p>
        </p:txBody>
      </p:sp>
      <p:sp>
        <p:nvSpPr>
          <p:cNvPr id="378" name="Google Shape;732;p53"/>
          <p:cNvSpPr txBox="1"/>
          <p:nvPr/>
        </p:nvSpPr>
        <p:spPr>
          <a:xfrm>
            <a:off x="1187779" y="2917307"/>
            <a:ext cx="15518995" cy="14020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/>
          <a:p>
            <a:pPr algn="l" defTabSz="914400">
              <a:defRPr sz="4000" b="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ResNet и DenseNet состоят из блоков </a:t>
            </a:r>
          </a:p>
          <a:p>
            <a:pPr algn="l" defTabSz="914400">
              <a:defRPr sz="4000" b="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Блоки могут любыми</a:t>
            </a:r>
          </a:p>
        </p:txBody>
      </p:sp>
      <p:pic>
        <p:nvPicPr>
          <p:cNvPr id="379" name="Google Shape;747;p55" descr="Google Shape;747;p5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9489" y="6552380"/>
            <a:ext cx="18585022" cy="532295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Android Inc.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Inception</a:t>
            </a:r>
          </a:p>
        </p:txBody>
      </p:sp>
      <p:sp>
        <p:nvSpPr>
          <p:cNvPr id="382" name="Google Shape;732;p53"/>
          <p:cNvSpPr txBox="1"/>
          <p:nvPr/>
        </p:nvSpPr>
        <p:spPr>
          <a:xfrm>
            <a:off x="1187779" y="2917307"/>
            <a:ext cx="15518995" cy="14020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>
            <a:lvl1pPr algn="l" defTabSz="914400">
              <a:defRPr sz="4000" b="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Идея: сделать несколько сверточные слоев с разными размерами фильтров на одном уровне</a:t>
            </a:r>
          </a:p>
        </p:txBody>
      </p:sp>
      <p:pic>
        <p:nvPicPr>
          <p:cNvPr id="383" name="Google Shape;760;p57" descr="Google Shape;760;p5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9857" y="5673350"/>
            <a:ext cx="10484285" cy="588566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Android Inc.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GoogleNet (Inception)</a:t>
            </a:r>
          </a:p>
        </p:txBody>
      </p:sp>
      <p:pic>
        <p:nvPicPr>
          <p:cNvPr id="386" name="Google Shape;768;p58" descr="Google Shape;768;p5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097" y="8003675"/>
            <a:ext cx="20509199" cy="4591912"/>
          </a:xfrm>
          <a:prstGeom prst="rect">
            <a:avLst/>
          </a:prstGeom>
          <a:ln w="12700">
            <a:miter lim="400000"/>
          </a:ln>
        </p:spPr>
      </p:pic>
      <p:sp>
        <p:nvSpPr>
          <p:cNvPr id="387" name="Google Shape;770;p58"/>
          <p:cNvSpPr/>
          <p:nvPr/>
        </p:nvSpPr>
        <p:spPr>
          <a:xfrm flipH="1">
            <a:off x="7078122" y="7767203"/>
            <a:ext cx="1168459" cy="1516455"/>
          </a:xfrm>
          <a:prstGeom prst="line">
            <a:avLst/>
          </a:prstGeom>
          <a:ln w="19050">
            <a:solidFill>
              <a:srgbClr val="595959"/>
            </a:solidFill>
            <a:tailEnd type="triangle"/>
          </a:ln>
        </p:spPr>
        <p:txBody>
          <a:bodyPr lIns="0" tIns="0" rIns="0" bIns="0"/>
          <a:lstStyle/>
          <a:p>
            <a:pPr algn="l" defTabSz="914400">
              <a:defRPr sz="1400" b="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pic>
        <p:nvPicPr>
          <p:cNvPr id="388" name="Google Shape;771;p58" descr="Google Shape;771;p5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5382" y="4283123"/>
            <a:ext cx="6941985" cy="34787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Android Inc.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GoogleNet (Inception)</a:t>
            </a:r>
          </a:p>
        </p:txBody>
      </p:sp>
      <p:pic>
        <p:nvPicPr>
          <p:cNvPr id="391" name="Google Shape;768;p58" descr="Google Shape;768;p5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097" y="8003675"/>
            <a:ext cx="20509199" cy="4591912"/>
          </a:xfrm>
          <a:prstGeom prst="rect">
            <a:avLst/>
          </a:prstGeom>
          <a:ln w="12700">
            <a:miter lim="400000"/>
          </a:ln>
        </p:spPr>
      </p:pic>
      <p:sp>
        <p:nvSpPr>
          <p:cNvPr id="392" name="Google Shape;770;p58"/>
          <p:cNvSpPr/>
          <p:nvPr/>
        </p:nvSpPr>
        <p:spPr>
          <a:xfrm>
            <a:off x="11366493" y="5864278"/>
            <a:ext cx="1318329" cy="5569680"/>
          </a:xfrm>
          <a:prstGeom prst="line">
            <a:avLst/>
          </a:prstGeom>
          <a:ln w="19050">
            <a:solidFill>
              <a:srgbClr val="595959"/>
            </a:solidFill>
            <a:tailEnd type="triangle"/>
          </a:ln>
        </p:spPr>
        <p:txBody>
          <a:bodyPr lIns="0" tIns="0" rIns="0" bIns="0"/>
          <a:lstStyle/>
          <a:p>
            <a:pPr algn="l" defTabSz="914400">
              <a:defRPr sz="1400" b="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93" name="Google Shape;782;p59"/>
          <p:cNvSpPr txBox="1"/>
          <p:nvPr/>
        </p:nvSpPr>
        <p:spPr>
          <a:xfrm>
            <a:off x="8021322" y="4301894"/>
            <a:ext cx="9633182" cy="14020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>
            <a:lvl1pPr algn="l" defTabSz="914400">
              <a:defRPr sz="4000" b="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Дополнительные классификаторы для борьбы с затуханием градиентов </a:t>
            </a:r>
          </a:p>
        </p:txBody>
      </p:sp>
      <p:sp>
        <p:nvSpPr>
          <p:cNvPr id="394" name="Google Shape;770;p58"/>
          <p:cNvSpPr/>
          <p:nvPr/>
        </p:nvSpPr>
        <p:spPr>
          <a:xfrm>
            <a:off x="15277217" y="5504483"/>
            <a:ext cx="1924143" cy="5261716"/>
          </a:xfrm>
          <a:prstGeom prst="line">
            <a:avLst/>
          </a:prstGeom>
          <a:ln w="19050">
            <a:solidFill>
              <a:srgbClr val="595959"/>
            </a:solidFill>
            <a:tailEnd type="triangle"/>
          </a:ln>
        </p:spPr>
        <p:txBody>
          <a:bodyPr lIns="0" tIns="0" rIns="0" bIns="0"/>
          <a:lstStyle/>
          <a:p>
            <a:pPr algn="l" defTabSz="914400">
              <a:defRPr sz="1400" b="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object 2"/>
          <p:cNvSpPr txBox="1"/>
          <p:nvPr/>
        </p:nvSpPr>
        <p:spPr>
          <a:xfrm>
            <a:off x="23569313" y="12818870"/>
            <a:ext cx="179071" cy="368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indent="12700" algn="l" defTabSz="1828800">
              <a:spcBef>
                <a:spcPts val="200"/>
              </a:spcBef>
              <a:defRPr sz="2400" b="0">
                <a:solidFill>
                  <a:srgbClr val="FFFFFF"/>
                </a:solidFill>
                <a:latin typeface="SBSansDisplay-Light"/>
                <a:ea typeface="SBSansDisplay-Light"/>
                <a:cs typeface="SBSansDisplay-Light"/>
                <a:sym typeface="SBSansDisplay-Light"/>
              </a:defRPr>
            </a:lvl1pPr>
          </a:lstStyle>
          <a:p>
            <a:r>
              <a:t>1</a:t>
            </a:r>
          </a:p>
        </p:txBody>
      </p:sp>
      <p:sp>
        <p:nvSpPr>
          <p:cNvPr id="397" name="Заголовок 4"/>
          <p:cNvSpPr txBox="1"/>
          <p:nvPr/>
        </p:nvSpPr>
        <p:spPr>
          <a:xfrm>
            <a:off x="1371600" y="5334000"/>
            <a:ext cx="16611600" cy="1651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algn="l" defTabSz="1828800">
              <a:defRPr sz="10800">
                <a:solidFill>
                  <a:srgbClr val="333F48"/>
                </a:solidFill>
                <a:latin typeface="SB Sans Display Semibold"/>
                <a:ea typeface="SB Sans Display Semibold"/>
                <a:cs typeface="SB Sans Display Semibold"/>
                <a:sym typeface="SB Sans Display Semibold"/>
              </a:defRPr>
            </a:lvl1pPr>
          </a:lstStyle>
          <a:p>
            <a:r>
              <a:t>Pretrained Models</a:t>
            </a:r>
          </a:p>
        </p:txBody>
      </p:sp>
    </p:spTree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Android Inc.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Pretrained Models</a:t>
            </a:r>
          </a:p>
        </p:txBody>
      </p:sp>
      <p:sp>
        <p:nvSpPr>
          <p:cNvPr id="400" name="Часто размер датасета мал и не позволяет обучить глубокую сеть…"/>
          <p:cNvSpPr txBox="1"/>
          <p:nvPr/>
        </p:nvSpPr>
        <p:spPr>
          <a:xfrm>
            <a:off x="1270000" y="3149600"/>
            <a:ext cx="21844000" cy="929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/>
          <a:p>
            <a:pPr marL="1217082" lvl="1" indent="-582082" algn="l">
              <a:lnSpc>
                <a:spcPct val="90000"/>
              </a:lnSpc>
              <a:spcBef>
                <a:spcPts val="1600"/>
              </a:spcBef>
              <a:buSzPct val="125000"/>
              <a:buFont typeface="Courier New"/>
              <a:buChar char="o"/>
              <a:defRPr sz="4000" b="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Часто размер датасета мал и не позволяет обучить глубокую сеть</a:t>
            </a:r>
          </a:p>
          <a:p>
            <a:pPr marL="1217082" lvl="1" indent="-582082" algn="l">
              <a:lnSpc>
                <a:spcPct val="90000"/>
              </a:lnSpc>
              <a:spcBef>
                <a:spcPts val="1600"/>
              </a:spcBef>
              <a:buSzPct val="125000"/>
              <a:buFont typeface="Courier New"/>
              <a:buChar char="o"/>
              <a:defRPr sz="4000" b="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Обучение на нем приводит к переобучению модели</a:t>
            </a:r>
          </a:p>
          <a:p>
            <a:pPr algn="l">
              <a:lnSpc>
                <a:spcPct val="90000"/>
              </a:lnSpc>
              <a:spcBef>
                <a:spcPts val="1600"/>
              </a:spcBef>
              <a:defRPr sz="4000" b="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Android Inc.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Pretrained Models</a:t>
            </a:r>
          </a:p>
        </p:txBody>
      </p:sp>
      <p:sp>
        <p:nvSpPr>
          <p:cNvPr id="403" name="Часто размер датасета мал и не позволяет обучить глубокую сеть…"/>
          <p:cNvSpPr txBox="1"/>
          <p:nvPr/>
        </p:nvSpPr>
        <p:spPr>
          <a:xfrm>
            <a:off x="1270000" y="3149600"/>
            <a:ext cx="21844000" cy="929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/>
          <a:p>
            <a:pPr marL="1217082" lvl="1" indent="-582082" algn="l">
              <a:lnSpc>
                <a:spcPct val="90000"/>
              </a:lnSpc>
              <a:spcBef>
                <a:spcPts val="1600"/>
              </a:spcBef>
              <a:buSzPct val="125000"/>
              <a:buFont typeface="Courier New"/>
              <a:buChar char="o"/>
              <a:defRPr sz="4000" b="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Часто размер датасета мал и не позволяет обучить глубокую сеть</a:t>
            </a:r>
          </a:p>
          <a:p>
            <a:pPr marL="1217082" lvl="1" indent="-582082" algn="l">
              <a:lnSpc>
                <a:spcPct val="90000"/>
              </a:lnSpc>
              <a:spcBef>
                <a:spcPts val="1600"/>
              </a:spcBef>
              <a:buSzPct val="125000"/>
              <a:buFont typeface="Courier New"/>
              <a:buChar char="o"/>
              <a:defRPr sz="4000" b="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Обучение на нем приводит к переобучению модели</a:t>
            </a:r>
          </a:p>
          <a:p>
            <a:pPr algn="l">
              <a:lnSpc>
                <a:spcPct val="90000"/>
              </a:lnSpc>
              <a:spcBef>
                <a:spcPts val="1600"/>
              </a:spcBef>
              <a:defRPr sz="4000" b="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  <a:p>
            <a:pPr algn="l">
              <a:lnSpc>
                <a:spcPct val="90000"/>
              </a:lnSpc>
              <a:spcBef>
                <a:spcPts val="1600"/>
              </a:spcBef>
              <a:defRPr sz="4000" b="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  <a:p>
            <a:pPr algn="l">
              <a:lnSpc>
                <a:spcPct val="90000"/>
              </a:lnSpc>
              <a:spcBef>
                <a:spcPts val="1600"/>
              </a:spcBef>
              <a:defRPr sz="4000" b="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Решение:</a:t>
            </a:r>
          </a:p>
          <a:p>
            <a:pPr marL="1217082" lvl="1" indent="-582082" algn="l">
              <a:lnSpc>
                <a:spcPct val="90000"/>
              </a:lnSpc>
              <a:spcBef>
                <a:spcPts val="1600"/>
              </a:spcBef>
              <a:buSzPct val="125000"/>
              <a:buFont typeface="Courier New"/>
              <a:buChar char="o"/>
              <a:defRPr sz="4000" b="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Использовать модель, предобученную на большом датасете</a:t>
            </a:r>
          </a:p>
          <a:p>
            <a:pPr algn="l">
              <a:lnSpc>
                <a:spcPct val="90000"/>
              </a:lnSpc>
              <a:spcBef>
                <a:spcPts val="1600"/>
              </a:spcBef>
              <a:defRPr sz="4000" b="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Android Inc.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Pretrained Models</a:t>
            </a:r>
          </a:p>
        </p:txBody>
      </p:sp>
      <p:sp>
        <p:nvSpPr>
          <p:cNvPr id="406" name="Обучаем модель на ImageNet"/>
          <p:cNvSpPr txBox="1"/>
          <p:nvPr/>
        </p:nvSpPr>
        <p:spPr>
          <a:xfrm>
            <a:off x="7377063" y="3171727"/>
            <a:ext cx="21844001" cy="36708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>
            <a:lvl1pPr algn="l">
              <a:lnSpc>
                <a:spcPct val="90000"/>
              </a:lnSpc>
              <a:spcBef>
                <a:spcPts val="1600"/>
              </a:spcBef>
              <a:defRPr sz="4000" b="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Обучаем модель на ImageNet</a:t>
            </a:r>
          </a:p>
        </p:txBody>
      </p:sp>
      <p:pic>
        <p:nvPicPr>
          <p:cNvPr id="407" name="Снимок экрана 2022-02-22 в 18.25.38.png" descr="Снимок экрана 2022-02-22 в 18.25.3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8350" y="3867150"/>
            <a:ext cx="12687300" cy="5981700"/>
          </a:xfrm>
          <a:prstGeom prst="rect">
            <a:avLst/>
          </a:prstGeom>
          <a:ln w="12700">
            <a:miter lim="400000"/>
          </a:ln>
        </p:spPr>
      </p:pic>
      <p:sp>
        <p:nvSpPr>
          <p:cNvPr id="408" name="Дообучаем модель на нашем датасете"/>
          <p:cNvSpPr txBox="1"/>
          <p:nvPr/>
        </p:nvSpPr>
        <p:spPr>
          <a:xfrm>
            <a:off x="7377063" y="9870458"/>
            <a:ext cx="21844001" cy="36708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>
            <a:lvl1pPr algn="l">
              <a:lnSpc>
                <a:spcPct val="90000"/>
              </a:lnSpc>
              <a:spcBef>
                <a:spcPts val="1600"/>
              </a:spcBef>
              <a:defRPr sz="4000" b="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Дообучаем модель на нашем датасете</a:t>
            </a:r>
          </a:p>
        </p:txBody>
      </p:sp>
    </p:spTree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Android Inc.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Pretrained Models. Freezing weights</a:t>
            </a:r>
          </a:p>
        </p:txBody>
      </p:sp>
      <p:pic>
        <p:nvPicPr>
          <p:cNvPr id="414" name="Снимок экрана 2022-02-22 в 18.28.37.png" descr="Снимок экрана 2022-02-22 в 18.28.3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4784" y="4130075"/>
            <a:ext cx="17497357" cy="855724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Android Inc.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 err="1"/>
              <a:t>Инициализация</a:t>
            </a:r>
            <a:r>
              <a:rPr dirty="0"/>
              <a:t> </a:t>
            </a:r>
            <a:r>
              <a:rPr lang="en-US" dirty="0"/>
              <a:t>Xavier</a:t>
            </a:r>
            <a:endParaRPr dirty="0"/>
          </a:p>
        </p:txBody>
      </p:sp>
      <p:sp>
        <p:nvSpPr>
          <p:cNvPr id="177" name="Случайно (random) W = k*rand…"/>
          <p:cNvSpPr txBox="1"/>
          <p:nvPr/>
        </p:nvSpPr>
        <p:spPr>
          <a:xfrm>
            <a:off x="1270000" y="3149600"/>
            <a:ext cx="21844000" cy="929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pPr marL="1217082" lvl="1" indent="-582082" algn="l">
              <a:lnSpc>
                <a:spcPct val="90000"/>
              </a:lnSpc>
              <a:spcBef>
                <a:spcPts val="1600"/>
              </a:spcBef>
              <a:buSzPct val="125000"/>
              <a:buFont typeface="Courier New"/>
              <a:buChar char="o"/>
              <a:defRPr sz="4000" b="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ru-RU" dirty="0"/>
              <a:t>Инициализация </a:t>
            </a:r>
            <a:r>
              <a:rPr lang="ru-RU" dirty="0" err="1"/>
              <a:t>Завье</a:t>
            </a:r>
            <a:r>
              <a:rPr lang="ru-RU" dirty="0"/>
              <a:t> — давайте попробуем уменьшить изменение дисперсии, </a:t>
            </a:r>
            <a:endParaRPr lang="en-US" dirty="0"/>
          </a:p>
          <a:p>
            <a:pPr marL="1217082" lvl="1" indent="-582082" algn="l">
              <a:lnSpc>
                <a:spcPct val="90000"/>
              </a:lnSpc>
              <a:spcBef>
                <a:spcPts val="1600"/>
              </a:spcBef>
              <a:buSzPct val="125000"/>
              <a:buFont typeface="Courier New"/>
              <a:buChar char="o"/>
              <a:defRPr sz="4000" b="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ru-RU" dirty="0"/>
              <a:t>т.е. взять </a:t>
            </a:r>
            <a:r>
              <a:rPr lang="ru-RU" dirty="0" err="1"/>
              <a:t>Var</a:t>
            </a:r>
            <a:r>
              <a:rPr lang="ru-RU" dirty="0"/>
              <a:t>[𝑤</a:t>
            </a:r>
            <a:r>
              <a:rPr lang="ru-RU" baseline="-25000" dirty="0"/>
              <a:t>𝑖</a:t>
            </a:r>
            <a:r>
              <a:rPr lang="ru-RU" dirty="0"/>
              <a:t> ] = 2 </a:t>
            </a:r>
            <a:r>
              <a:rPr lang="en-US" dirty="0"/>
              <a:t>/ (</a:t>
            </a:r>
            <a:r>
              <a:rPr lang="ru-RU" dirty="0"/>
              <a:t>𝑛</a:t>
            </a:r>
            <a:r>
              <a:rPr lang="ru-RU" baseline="-25000" dirty="0" err="1"/>
              <a:t>in</a:t>
            </a:r>
            <a:r>
              <a:rPr lang="ru-RU" dirty="0"/>
              <a:t> + 𝑛</a:t>
            </a:r>
            <a:r>
              <a:rPr lang="ru-RU" baseline="-25000" dirty="0" err="1"/>
              <a:t>out</a:t>
            </a:r>
            <a:r>
              <a:rPr lang="en-US" dirty="0"/>
              <a:t>)</a:t>
            </a:r>
          </a:p>
          <a:p>
            <a:pPr marL="1217082" lvl="1" indent="-582082" algn="l">
              <a:lnSpc>
                <a:spcPct val="90000"/>
              </a:lnSpc>
              <a:spcBef>
                <a:spcPts val="1600"/>
              </a:spcBef>
              <a:buSzPct val="125000"/>
              <a:buFont typeface="Courier New"/>
              <a:buChar char="o"/>
              <a:defRPr sz="4000" b="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ru-RU" dirty="0"/>
              <a:t>для равномерного распределения это </a:t>
            </a:r>
            <a:endParaRPr lang="en-US" dirty="0"/>
          </a:p>
          <a:p>
            <a:pPr marL="635000" lvl="1" algn="l">
              <a:lnSpc>
                <a:spcPct val="90000"/>
              </a:lnSpc>
              <a:spcBef>
                <a:spcPts val="1600"/>
              </a:spcBef>
              <a:buSzPct val="125000"/>
              <a:defRPr sz="4000" b="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US" dirty="0"/>
              <a:t>    </a:t>
            </a:r>
            <a:r>
              <a:rPr lang="ru-RU" dirty="0"/>
              <a:t>𝑤</a:t>
            </a:r>
            <a:r>
              <a:rPr lang="ru-RU" baseline="-25000" dirty="0"/>
              <a:t>𝑖</a:t>
            </a:r>
            <a:r>
              <a:rPr lang="ru-RU" dirty="0"/>
              <a:t> ∼ 𝑈 [− √ 6 </a:t>
            </a:r>
            <a:r>
              <a:rPr lang="en-US" dirty="0"/>
              <a:t>/ </a:t>
            </a:r>
            <a:r>
              <a:rPr lang="ru-RU" dirty="0"/>
              <a:t>√ </a:t>
            </a:r>
            <a:r>
              <a:rPr lang="en-US" dirty="0"/>
              <a:t>(</a:t>
            </a:r>
            <a:r>
              <a:rPr lang="ru-RU" dirty="0"/>
              <a:t>𝑛</a:t>
            </a:r>
            <a:r>
              <a:rPr lang="ru-RU" baseline="-25000" dirty="0" err="1"/>
              <a:t>in</a:t>
            </a:r>
            <a:r>
              <a:rPr lang="ru-RU" dirty="0"/>
              <a:t> + 𝑛</a:t>
            </a:r>
            <a:r>
              <a:rPr lang="ru-RU" baseline="-25000" dirty="0" err="1"/>
              <a:t>out</a:t>
            </a:r>
            <a:r>
              <a:rPr lang="en-US" dirty="0"/>
              <a:t>)</a:t>
            </a:r>
            <a:r>
              <a:rPr lang="ru-RU" dirty="0"/>
              <a:t> , √ 6 </a:t>
            </a:r>
            <a:r>
              <a:rPr lang="en-US" dirty="0"/>
              <a:t>/ </a:t>
            </a:r>
            <a:r>
              <a:rPr lang="ru-RU" dirty="0"/>
              <a:t>√ </a:t>
            </a:r>
            <a:r>
              <a:rPr lang="en-US" dirty="0"/>
              <a:t>(</a:t>
            </a:r>
            <a:r>
              <a:rPr lang="ru-RU" dirty="0"/>
              <a:t>𝑛</a:t>
            </a:r>
            <a:r>
              <a:rPr lang="ru-RU" baseline="-25000" dirty="0" err="1"/>
              <a:t>in</a:t>
            </a:r>
            <a:r>
              <a:rPr lang="ru-RU" dirty="0"/>
              <a:t> + 𝑛</a:t>
            </a:r>
            <a:r>
              <a:rPr lang="ru-RU" baseline="-25000" dirty="0" err="1"/>
              <a:t>out</a:t>
            </a:r>
            <a:r>
              <a:rPr lang="en-US" dirty="0"/>
              <a:t>)</a:t>
            </a:r>
            <a:r>
              <a:rPr lang="ru-RU" dirty="0"/>
              <a:t>]</a:t>
            </a:r>
            <a:endParaRPr lang="en-US" dirty="0"/>
          </a:p>
          <a:p>
            <a:pPr marL="1217082" lvl="1" indent="-582082" algn="l">
              <a:lnSpc>
                <a:spcPct val="90000"/>
              </a:lnSpc>
              <a:spcBef>
                <a:spcPts val="1600"/>
              </a:spcBef>
              <a:buSzPct val="125000"/>
              <a:buFont typeface="Courier New"/>
              <a:buChar char="o"/>
              <a:defRPr sz="4000" b="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ru-RU" dirty="0"/>
              <a:t>Но это работает только для симметричных активаций, т.е. не для </a:t>
            </a:r>
            <a:r>
              <a:rPr lang="ru-RU" dirty="0" err="1"/>
              <a:t>ReLU</a:t>
            </a:r>
            <a:r>
              <a:rPr lang="ru-RU" dirty="0"/>
              <a:t>...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21197329"/>
      </p:ext>
    </p:extLst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Спасибо за внимание!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Спасибо за внимание!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Android Inc.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 err="1"/>
              <a:t>Инициализация</a:t>
            </a:r>
            <a:r>
              <a:rPr dirty="0"/>
              <a:t> </a:t>
            </a:r>
            <a:r>
              <a:rPr lang="en-US" dirty="0"/>
              <a:t>He</a:t>
            </a:r>
            <a:endParaRPr dirty="0"/>
          </a:p>
        </p:txBody>
      </p:sp>
      <p:sp>
        <p:nvSpPr>
          <p:cNvPr id="177" name="Случайно (random) W = k*rand…"/>
          <p:cNvSpPr txBox="1"/>
          <p:nvPr/>
        </p:nvSpPr>
        <p:spPr>
          <a:xfrm>
            <a:off x="1270000" y="3149600"/>
            <a:ext cx="21844000" cy="929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/>
          <a:p>
            <a:pPr marL="1217082" lvl="1" indent="-582082" algn="l">
              <a:lnSpc>
                <a:spcPct val="90000"/>
              </a:lnSpc>
              <a:spcBef>
                <a:spcPts val="1600"/>
              </a:spcBef>
              <a:buSzPct val="125000"/>
              <a:buFont typeface="Courier New"/>
              <a:buChar char="o"/>
              <a:defRPr sz="4000" b="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ru-RU" dirty="0"/>
              <a:t>Инициализация </a:t>
            </a:r>
            <a:r>
              <a:rPr lang="en-US" dirty="0"/>
              <a:t>He (He et al., 2015)</a:t>
            </a:r>
          </a:p>
          <a:p>
            <a:pPr marL="1217082" lvl="1" indent="-582082" algn="l">
              <a:lnSpc>
                <a:spcPct val="90000"/>
              </a:lnSpc>
              <a:spcBef>
                <a:spcPts val="1600"/>
              </a:spcBef>
              <a:buSzPct val="125000"/>
              <a:buFont typeface="Courier New"/>
              <a:buChar char="o"/>
              <a:defRPr sz="4000" b="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ru-RU" dirty="0" err="1"/>
              <a:t>Var</a:t>
            </a:r>
            <a:r>
              <a:rPr lang="ru-RU" dirty="0"/>
              <a:t>[𝑤</a:t>
            </a:r>
            <a:r>
              <a:rPr lang="ru-RU" baseline="-25000" dirty="0"/>
              <a:t>𝑖</a:t>
            </a:r>
            <a:r>
              <a:rPr lang="ru-RU" dirty="0"/>
              <a:t> ] = 2 </a:t>
            </a:r>
            <a:r>
              <a:rPr lang="en-US" dirty="0"/>
              <a:t>/ </a:t>
            </a:r>
            <a:r>
              <a:rPr lang="ru-RU" dirty="0"/>
              <a:t>𝑛</a:t>
            </a:r>
            <a:r>
              <a:rPr lang="ru-RU" baseline="-25000" dirty="0" err="1"/>
              <a:t>in</a:t>
            </a:r>
            <a:endParaRPr lang="en-US" dirty="0"/>
          </a:p>
          <a:p>
            <a:pPr marL="1217082" lvl="1" indent="-582082" algn="l">
              <a:lnSpc>
                <a:spcPct val="90000"/>
              </a:lnSpc>
              <a:spcBef>
                <a:spcPts val="1600"/>
              </a:spcBef>
              <a:buSzPct val="125000"/>
              <a:buFont typeface="Courier New"/>
              <a:buChar char="o"/>
              <a:defRPr sz="4000" b="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ru-RU" dirty="0"/>
              <a:t>для равномерного распределения это </a:t>
            </a:r>
            <a:endParaRPr lang="en-US" dirty="0"/>
          </a:p>
          <a:p>
            <a:pPr marL="635000" lvl="1" algn="l">
              <a:lnSpc>
                <a:spcPct val="90000"/>
              </a:lnSpc>
              <a:spcBef>
                <a:spcPts val="1600"/>
              </a:spcBef>
              <a:buSzPct val="125000"/>
              <a:defRPr sz="4000" b="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US" dirty="0"/>
              <a:t>    </a:t>
            </a:r>
            <a:r>
              <a:rPr lang="ru-RU" dirty="0"/>
              <a:t>𝑤</a:t>
            </a:r>
            <a:r>
              <a:rPr lang="ru-RU" baseline="-25000" dirty="0"/>
              <a:t>𝑖</a:t>
            </a:r>
            <a:r>
              <a:rPr lang="ru-RU" dirty="0"/>
              <a:t> ∼ 𝑈 [− √ 6 </a:t>
            </a:r>
            <a:r>
              <a:rPr lang="en-US" dirty="0"/>
              <a:t>/ </a:t>
            </a:r>
            <a:r>
              <a:rPr lang="ru-RU" dirty="0"/>
              <a:t>√ 𝑛</a:t>
            </a:r>
            <a:r>
              <a:rPr lang="ru-RU" baseline="-25000" dirty="0" err="1"/>
              <a:t>in</a:t>
            </a:r>
            <a:r>
              <a:rPr lang="ru-RU" dirty="0"/>
              <a:t> , √ 6 </a:t>
            </a:r>
            <a:r>
              <a:rPr lang="en-US" dirty="0"/>
              <a:t>/ </a:t>
            </a:r>
            <a:r>
              <a:rPr lang="ru-RU" dirty="0"/>
              <a:t>√ 𝑛</a:t>
            </a:r>
            <a:r>
              <a:rPr lang="ru-RU" baseline="-25000" dirty="0" err="1"/>
              <a:t>in</a:t>
            </a:r>
            <a:r>
              <a:rPr lang="en-US" dirty="0"/>
              <a:t>]</a:t>
            </a:r>
          </a:p>
          <a:p>
            <a:pPr marL="1217082" lvl="1" indent="-582082" algn="l">
              <a:lnSpc>
                <a:spcPct val="90000"/>
              </a:lnSpc>
              <a:spcBef>
                <a:spcPts val="1600"/>
              </a:spcBef>
              <a:buSzPct val="125000"/>
              <a:buFont typeface="Courier New"/>
              <a:buChar char="o"/>
              <a:defRPr sz="4000" b="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ru-RU" dirty="0"/>
              <a:t>Для нормального распределение</a:t>
            </a:r>
          </a:p>
          <a:p>
            <a:pPr marL="635000" lvl="1" algn="l">
              <a:lnSpc>
                <a:spcPct val="90000"/>
              </a:lnSpc>
              <a:spcBef>
                <a:spcPts val="1600"/>
              </a:spcBef>
              <a:buSzPct val="125000"/>
              <a:defRPr sz="4000" b="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ru-RU" dirty="0"/>
              <a:t>     </a:t>
            </a:r>
            <a:r>
              <a:rPr lang="en-US" dirty="0"/>
              <a:t>𝑤</a:t>
            </a:r>
            <a:r>
              <a:rPr lang="en-US" baseline="-25000" dirty="0"/>
              <a:t>𝑖</a:t>
            </a:r>
            <a:r>
              <a:rPr lang="en-US" dirty="0"/>
              <a:t> ∼ 𝑁 (0, √</a:t>
            </a:r>
            <a:r>
              <a:rPr lang="ru-RU" dirty="0"/>
              <a:t>(</a:t>
            </a:r>
            <a:r>
              <a:rPr lang="en-US" dirty="0"/>
              <a:t>2</a:t>
            </a:r>
            <a:r>
              <a:rPr lang="ru-RU" dirty="0"/>
              <a:t> </a:t>
            </a:r>
            <a:r>
              <a:rPr lang="en-US" dirty="0"/>
              <a:t>/</a:t>
            </a:r>
            <a:r>
              <a:rPr lang="ru-RU" dirty="0"/>
              <a:t> 𝑛</a:t>
            </a:r>
            <a:r>
              <a:rPr lang="ru-RU" baseline="-25000" dirty="0" err="1"/>
              <a:t>in</a:t>
            </a:r>
            <a:r>
              <a:rPr lang="en-US" dirty="0"/>
              <a:t>)</a:t>
            </a:r>
            <a:r>
              <a:rPr lang="ru-RU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939470215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object 2"/>
          <p:cNvSpPr txBox="1"/>
          <p:nvPr/>
        </p:nvSpPr>
        <p:spPr>
          <a:xfrm>
            <a:off x="23569313" y="12818870"/>
            <a:ext cx="179071" cy="368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indent="12700" algn="l" defTabSz="1828800">
              <a:spcBef>
                <a:spcPts val="200"/>
              </a:spcBef>
              <a:defRPr sz="2400" b="0">
                <a:solidFill>
                  <a:srgbClr val="FFFFFF"/>
                </a:solidFill>
                <a:latin typeface="SBSansDisplay-Light"/>
                <a:ea typeface="SBSansDisplay-Light"/>
                <a:cs typeface="SBSansDisplay-Light"/>
                <a:sym typeface="SBSansDisplay-Light"/>
              </a:defRPr>
            </a:lvl1pPr>
          </a:lstStyle>
          <a:p>
            <a:r>
              <a:t>1</a:t>
            </a:r>
          </a:p>
        </p:txBody>
      </p:sp>
      <p:sp>
        <p:nvSpPr>
          <p:cNvPr id="174" name="Заголовок 4"/>
          <p:cNvSpPr txBox="1"/>
          <p:nvPr/>
        </p:nvSpPr>
        <p:spPr>
          <a:xfrm>
            <a:off x="1371600" y="5334000"/>
            <a:ext cx="16611600" cy="3302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algn="l" defTabSz="1828800">
              <a:defRPr sz="10800">
                <a:solidFill>
                  <a:srgbClr val="333F48"/>
                </a:solidFill>
                <a:latin typeface="SB Sans Display Semibold"/>
                <a:ea typeface="SB Sans Display Semibold"/>
                <a:cs typeface="SB Sans Display Semibold"/>
                <a:sym typeface="SB Sans Display Semibold"/>
              </a:defRPr>
            </a:lvl1pPr>
          </a:lstStyle>
          <a:p>
            <a:r>
              <a:t>Оптимизация и регуляризация</a:t>
            </a:r>
          </a:p>
        </p:txBody>
      </p:sp>
    </p:spTree>
    <p:extLst>
      <p:ext uri="{BB962C8B-B14F-4D97-AF65-F5344CB8AC3E}">
        <p14:creationId xmlns:p14="http://schemas.microsoft.com/office/powerpoint/2010/main" val="3116343728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Android Inc.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LR Scheduling</a:t>
            </a:r>
          </a:p>
        </p:txBody>
      </p:sp>
      <p:sp>
        <p:nvSpPr>
          <p:cNvPr id="180" name="Прогрев с малым LR, потом увеличение, потом снижение…"/>
          <p:cNvSpPr txBox="1"/>
          <p:nvPr/>
        </p:nvSpPr>
        <p:spPr>
          <a:xfrm>
            <a:off x="1270000" y="3149600"/>
            <a:ext cx="21844000" cy="929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/>
          <a:p>
            <a:pPr marL="1217082" lvl="1" indent="-582082" algn="l">
              <a:lnSpc>
                <a:spcPct val="90000"/>
              </a:lnSpc>
              <a:spcBef>
                <a:spcPts val="1600"/>
              </a:spcBef>
              <a:buSzPct val="125000"/>
              <a:buFont typeface="Courier New"/>
              <a:buChar char="o"/>
              <a:defRPr sz="4000" b="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Прогрев с малым LR, потом увеличение, потом снижение</a:t>
            </a:r>
          </a:p>
          <a:p>
            <a:pPr marL="1217082" lvl="1" indent="-582082" algn="l">
              <a:lnSpc>
                <a:spcPct val="90000"/>
              </a:lnSpc>
              <a:spcBef>
                <a:spcPts val="1600"/>
              </a:spcBef>
              <a:buSzPct val="125000"/>
              <a:buFont typeface="Courier New"/>
              <a:buChar char="o"/>
              <a:defRPr sz="4000" b="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Старт с большим LR, потом снижение</a:t>
            </a:r>
          </a:p>
          <a:p>
            <a:pPr marL="1217082" lvl="1" indent="-582082" algn="l">
              <a:lnSpc>
                <a:spcPct val="90000"/>
              </a:lnSpc>
              <a:spcBef>
                <a:spcPts val="1600"/>
              </a:spcBef>
              <a:buSzPct val="125000"/>
              <a:buFont typeface="Courier New"/>
              <a:buChar char="o"/>
              <a:defRPr sz="4000" b="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Изменение LR по гармоническому закону (CyclicLR)</a:t>
            </a:r>
          </a:p>
          <a:p>
            <a:pPr marL="1217082" lvl="1" indent="-582082" algn="l">
              <a:lnSpc>
                <a:spcPct val="90000"/>
              </a:lnSpc>
              <a:spcBef>
                <a:spcPts val="1600"/>
              </a:spcBef>
              <a:buSzPct val="125000"/>
              <a:buFont typeface="Courier New"/>
              <a:buChar char="o"/>
              <a:defRPr sz="4000" b="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Уменьшение LR при выходе на плато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SberSchool_light">
  <a:themeElements>
    <a:clrScheme name="SberSchool_ligh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SberSchool_light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SberSchool_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SberSchool_light">
  <a:themeElements>
    <a:clrScheme name="SberSchool_ligh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SberSchool_light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SberSchool_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1335</TotalTime>
  <Words>1129</Words>
  <Application>Microsoft Office PowerPoint</Application>
  <PresentationFormat>Произвольный</PresentationFormat>
  <Paragraphs>176</Paragraphs>
  <Slides>60</Slides>
  <Notes>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9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60</vt:i4>
      </vt:variant>
    </vt:vector>
  </HeadingPairs>
  <TitlesOfParts>
    <vt:vector size="70" baseType="lpstr">
      <vt:lpstr>Arial</vt:lpstr>
      <vt:lpstr>Calibri</vt:lpstr>
      <vt:lpstr>Courier New</vt:lpstr>
      <vt:lpstr>Helvetica</vt:lpstr>
      <vt:lpstr>Helvetica Light</vt:lpstr>
      <vt:lpstr>Helvetica Neue</vt:lpstr>
      <vt:lpstr>Helvetica Neue Light</vt:lpstr>
      <vt:lpstr>SB Sans Display Semibold</vt:lpstr>
      <vt:lpstr>SBSansDisplay-Light</vt:lpstr>
      <vt:lpstr>SberSchool_light</vt:lpstr>
      <vt:lpstr>Нейронные сети</vt:lpstr>
      <vt:lpstr>Занятие 2</vt:lpstr>
      <vt:lpstr>Презентация PowerPoint</vt:lpstr>
      <vt:lpstr>Инициализация Xavier</vt:lpstr>
      <vt:lpstr>Инициализация Xavier</vt:lpstr>
      <vt:lpstr>Инициализация Xavier</vt:lpstr>
      <vt:lpstr>Инициализация He</vt:lpstr>
      <vt:lpstr>Презентация PowerPoint</vt:lpstr>
      <vt:lpstr>LR Scheduling</vt:lpstr>
      <vt:lpstr>BatchNorm</vt:lpstr>
      <vt:lpstr>BatchNorm</vt:lpstr>
      <vt:lpstr>Виды нормализации</vt:lpstr>
      <vt:lpstr>Dropout</vt:lpstr>
      <vt:lpstr>Dropout</vt:lpstr>
      <vt:lpstr>Dropout</vt:lpstr>
      <vt:lpstr>Dropout</vt:lpstr>
      <vt:lpstr>Early stopping</vt:lpstr>
      <vt:lpstr>Презентация PowerPoint</vt:lpstr>
      <vt:lpstr>Датасет MNIST</vt:lpstr>
      <vt:lpstr>Датасет MNIST</vt:lpstr>
      <vt:lpstr>Классификация полносвязной сетью</vt:lpstr>
      <vt:lpstr>Классификация полносвязной сетью</vt:lpstr>
      <vt:lpstr>Классификация полносвязной сетью</vt:lpstr>
      <vt:lpstr>Свертка</vt:lpstr>
      <vt:lpstr>Свертка</vt:lpstr>
      <vt:lpstr>Свертка. Stride</vt:lpstr>
      <vt:lpstr>Свертка. Цветные изображения</vt:lpstr>
      <vt:lpstr>Свертка. Цветные изображения</vt:lpstr>
      <vt:lpstr>Свертка. Цветные изображения</vt:lpstr>
      <vt:lpstr>Свертка. Цветные изображения</vt:lpstr>
      <vt:lpstr>Свертка</vt:lpstr>
      <vt:lpstr>Свертка</vt:lpstr>
      <vt:lpstr>Свертка</vt:lpstr>
      <vt:lpstr>Свертка</vt:lpstr>
      <vt:lpstr>Свертка. Глубокие сверточные сети</vt:lpstr>
      <vt:lpstr>Обучение сверточной сети</vt:lpstr>
      <vt:lpstr>Pooling</vt:lpstr>
      <vt:lpstr>Pooling</vt:lpstr>
      <vt:lpstr>Pooling</vt:lpstr>
      <vt:lpstr>Skip Connection</vt:lpstr>
      <vt:lpstr>Skip Connection</vt:lpstr>
      <vt:lpstr>Skip Connection</vt:lpstr>
      <vt:lpstr>Презентация PowerPoint</vt:lpstr>
      <vt:lpstr>ImageNet</vt:lpstr>
      <vt:lpstr>AlexNet</vt:lpstr>
      <vt:lpstr>AlexNet -&gt; VGG </vt:lpstr>
      <vt:lpstr>ResNet</vt:lpstr>
      <vt:lpstr>ResNet</vt:lpstr>
      <vt:lpstr>DenseNet</vt:lpstr>
      <vt:lpstr>DenseNet</vt:lpstr>
      <vt:lpstr>Conv Blocks</vt:lpstr>
      <vt:lpstr>Inception</vt:lpstr>
      <vt:lpstr>GoogleNet (Inception)</vt:lpstr>
      <vt:lpstr>GoogleNet (Inception)</vt:lpstr>
      <vt:lpstr>Презентация PowerPoint</vt:lpstr>
      <vt:lpstr>Pretrained Models</vt:lpstr>
      <vt:lpstr>Pretrained Models</vt:lpstr>
      <vt:lpstr>Pretrained Models</vt:lpstr>
      <vt:lpstr>Pretrained Models. Freezing weights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Нейронные сети</dc:title>
  <dc:creator>Zhestkov Boris</dc:creator>
  <cp:lastModifiedBy>Zhestkov Boris</cp:lastModifiedBy>
  <cp:revision>5</cp:revision>
  <dcterms:modified xsi:type="dcterms:W3CDTF">2023-02-20T15:20:47Z</dcterms:modified>
</cp:coreProperties>
</file>